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01" r:id="rId3"/>
    <p:sldId id="295" r:id="rId4"/>
    <p:sldId id="297" r:id="rId5"/>
    <p:sldId id="293" r:id="rId6"/>
    <p:sldId id="286" r:id="rId7"/>
    <p:sldId id="294" r:id="rId8"/>
    <p:sldId id="298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5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15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2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1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2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9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2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A-9494-47EB-8578-89E03775306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5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89BA-9494-47EB-8578-89E03775306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CF98-21FE-438E-A008-272F45A95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2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JySea288Q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DEE-3A34-4E4C-BCFB-155157F8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33" y="1333779"/>
            <a:ext cx="6505224" cy="411578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5600" u="sng" dirty="0"/>
              <a:t>Coundon Primary School</a:t>
            </a:r>
            <a:br>
              <a:rPr lang="en-GB" sz="5600" u="sng" dirty="0"/>
            </a:br>
            <a:r>
              <a:rPr lang="en-GB" sz="5600" u="sng" dirty="0"/>
              <a:t/>
            </a:r>
            <a:br>
              <a:rPr lang="en-GB" sz="5600" u="sng" dirty="0"/>
            </a:br>
            <a:r>
              <a:rPr lang="en-GB" sz="5600" u="sng" dirty="0"/>
              <a:t>Year </a:t>
            </a:r>
            <a:r>
              <a:rPr lang="en-GB" sz="5600" u="sng" dirty="0" smtClean="0"/>
              <a:t>2 English</a:t>
            </a:r>
            <a:br>
              <a:rPr lang="en-GB" sz="5600" u="sng" dirty="0" smtClean="0"/>
            </a:br>
            <a:r>
              <a:rPr lang="en-GB" sz="5600" u="sng" dirty="0" smtClean="0"/>
              <a:t>Home Learning </a:t>
            </a:r>
            <a:r>
              <a:rPr lang="en-GB" sz="5600" u="sng" dirty="0"/>
              <a:t/>
            </a:r>
            <a:br>
              <a:rPr lang="en-GB" sz="5600" u="sng" dirty="0"/>
            </a:br>
            <a:r>
              <a:rPr lang="en-GB" sz="5600" u="sng" dirty="0"/>
              <a:t/>
            </a:r>
            <a:br>
              <a:rPr lang="en-GB" sz="5600" u="sng" dirty="0"/>
            </a:br>
            <a:r>
              <a:rPr lang="en-GB" sz="3100" dirty="0"/>
              <a:t> </a:t>
            </a:r>
            <a:r>
              <a:rPr lang="en-GB" sz="3100" u="sng" dirty="0">
                <a:latin typeface="Comic Sans MS" panose="030F0702030302020204" pitchFamily="66" charset="0"/>
              </a:rPr>
              <a:t>W</a:t>
            </a:r>
            <a:r>
              <a:rPr lang="en-GB" sz="3100" u="sng" dirty="0" smtClean="0">
                <a:latin typeface="Comic Sans MS" panose="030F0702030302020204" pitchFamily="66" charset="0"/>
              </a:rPr>
              <a:t>eek commencing 15.6.20</a:t>
            </a:r>
            <a:endParaRPr lang="en-GB" sz="5600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6FEF1-1FC9-423A-B328-86603A171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2" r="12077" b="-1"/>
          <a:stretch/>
        </p:blipFill>
        <p:spPr>
          <a:xfrm>
            <a:off x="7981406" y="406317"/>
            <a:ext cx="2797818" cy="36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9" y="561703"/>
            <a:ext cx="114970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Traction Man Part 2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Last week we read ‘Traction Man is Here’ and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w</a:t>
            </a:r>
            <a:r>
              <a:rPr lang="en-GB" sz="3600" dirty="0" smtClean="0">
                <a:latin typeface="Comic Sans MS" panose="030F0702030302020204" pitchFamily="66" charset="0"/>
              </a:rPr>
              <a:t>atched </a:t>
            </a:r>
            <a:r>
              <a:rPr lang="en-GB" sz="3600" smtClean="0">
                <a:latin typeface="Comic Sans MS" panose="030F0702030302020204" pitchFamily="66" charset="0"/>
              </a:rPr>
              <a:t>the YouTube </a:t>
            </a:r>
            <a:r>
              <a:rPr lang="en-GB" sz="3600" dirty="0" smtClean="0">
                <a:latin typeface="Comic Sans MS" panose="030F0702030302020204" pitchFamily="66" charset="0"/>
              </a:rPr>
              <a:t>video too.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Below is a link to a video in case you missed the work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l</a:t>
            </a:r>
            <a:r>
              <a:rPr lang="en-GB" sz="3600" dirty="0" smtClean="0">
                <a:latin typeface="Comic Sans MS" panose="030F0702030302020204" pitchFamily="66" charset="0"/>
              </a:rPr>
              <a:t>ast week. There is also a separate PDF of the book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o</a:t>
            </a:r>
            <a:r>
              <a:rPr lang="en-GB" sz="3600" dirty="0" smtClean="0">
                <a:latin typeface="Comic Sans MS" panose="030F0702030302020204" pitchFamily="66" charset="0"/>
              </a:rPr>
              <a:t>n the blog for you to read with your child.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6153" y="4433054"/>
            <a:ext cx="4916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https://www.youtube.com/watch?v=0JySea288Qo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8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3.bp.blogspot.com/-HhN8msTnTYs/T-x2ebormxI/AAAAAAAAC84/3Hyp4wojktc/s1600/1kapo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93162">
            <a:off x="9476123" y="588759"/>
            <a:ext cx="2265911" cy="1975283"/>
          </a:xfrm>
          <a:prstGeom prst="rect">
            <a:avLst/>
          </a:prstGeom>
          <a:noFill/>
        </p:spPr>
      </p:pic>
      <p:pic>
        <p:nvPicPr>
          <p:cNvPr id="3" name="Picture 2" descr="https://www.bibdsl.co.uk/imagegallery2/bds/200615/9780099451099.JPG"/>
          <p:cNvPicPr>
            <a:picLocks noChangeAspect="1" noChangeArrowheads="1"/>
          </p:cNvPicPr>
          <p:nvPr/>
        </p:nvPicPr>
        <p:blipFill>
          <a:blip r:embed="rId3"/>
          <a:srcRect l="30769" t="9861" r="15385" b="40833"/>
          <a:stretch>
            <a:fillRect/>
          </a:stretch>
        </p:blipFill>
        <p:spPr bwMode="auto">
          <a:xfrm>
            <a:off x="919904" y="1251980"/>
            <a:ext cx="2034491" cy="217981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29852" y="1204414"/>
            <a:ext cx="5670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What on earth is Onomatopoeia?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3770" y="4213061"/>
            <a:ext cx="6322423" cy="1828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Onomatopoeia is the name given to words which imitate a sound.</a:t>
            </a:r>
          </a:p>
          <a:p>
            <a:r>
              <a:rPr lang="en-GB" dirty="0" smtClean="0"/>
              <a:t>Onomatopoeia is often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dirty="0" smtClean="0"/>
              <a:t>   found in poetry and comics.</a:t>
            </a:r>
          </a:p>
          <a:p>
            <a:pPr>
              <a:buFont typeface="Arial" panose="020B0604020202020204" pitchFamily="34" charset="0"/>
              <a:buNone/>
            </a:pPr>
            <a:endParaRPr lang="en-GB" dirty="0" smtClean="0"/>
          </a:p>
          <a:p>
            <a:pPr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://fc00.deviantart.net/fs71/i/2011/232/4/1/onomatopoeia_by_cupcakesandrainbows-d4792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8790" y="3546681"/>
            <a:ext cx="2728091" cy="314412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119727"/>
            <a:ext cx="466024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23232"/>
                </a:solidFill>
                <a:latin typeface="quattrocento sans"/>
              </a:rPr>
              <a:t>Traction Man's Warfare Shirt is covered in examples of onomatopoeia.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048" y="674115"/>
            <a:ext cx="5255425" cy="594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280" y="295292"/>
            <a:ext cx="5383205" cy="129266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Monday’s Task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 can write a list of some onomatopoeic words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in your book or print off a T-shirt and cover it </a:t>
            </a:r>
          </a:p>
          <a:p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ith onomatopoeic words.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131" y="373019"/>
            <a:ext cx="993647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>
              <a:solidFill>
                <a:srgbClr val="323232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323232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rgbClr val="323232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323232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Traction man performs actions. A </a:t>
            </a:r>
            <a:r>
              <a:rPr lang="en-GB" sz="2000" u="sng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verb </a:t>
            </a:r>
            <a:r>
              <a:rPr lang="en-GB" sz="2000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is an action word.</a:t>
            </a:r>
          </a:p>
          <a:p>
            <a:endParaRPr lang="en-GB" sz="2000" dirty="0">
              <a:solidFill>
                <a:srgbClr val="323232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List some of  </a:t>
            </a:r>
            <a:r>
              <a:rPr lang="en-GB" sz="2000" dirty="0">
                <a:solidFill>
                  <a:srgbClr val="323232"/>
                </a:solidFill>
                <a:latin typeface="Comic Sans MS" panose="030F0702030302020204" pitchFamily="66" charset="0"/>
              </a:rPr>
              <a:t>the </a:t>
            </a:r>
            <a:r>
              <a:rPr lang="en-GB" sz="2000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verbs used </a:t>
            </a:r>
            <a:r>
              <a:rPr lang="en-GB" sz="2000" dirty="0">
                <a:solidFill>
                  <a:srgbClr val="323232"/>
                </a:solidFill>
                <a:latin typeface="Comic Sans MS" panose="030F0702030302020204" pitchFamily="66" charset="0"/>
              </a:rPr>
              <a:t>in the </a:t>
            </a:r>
            <a:r>
              <a:rPr lang="en-GB" sz="2000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story </a:t>
            </a:r>
            <a:r>
              <a:rPr lang="en-GB" sz="2000" dirty="0">
                <a:solidFill>
                  <a:srgbClr val="323232"/>
                </a:solidFill>
                <a:latin typeface="Comic Sans MS" panose="030F0702030302020204" pitchFamily="66" charset="0"/>
              </a:rPr>
              <a:t>and use this to create a collection of vocabulary that you can use in your own writing</a:t>
            </a:r>
            <a:r>
              <a:rPr lang="en-GB" sz="2000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. I have l</a:t>
            </a:r>
            <a:r>
              <a:rPr lang="en-GB" sz="2000" u="sng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ooked at the text on the next slide to help me. You can use that OR the separate pdf of the book.</a:t>
            </a:r>
          </a:p>
          <a:p>
            <a:r>
              <a:rPr lang="en-GB" sz="2000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Write a list in your workbook. How many can you find?</a:t>
            </a:r>
          </a:p>
          <a:p>
            <a:endParaRPr lang="en-GB" sz="2000" dirty="0">
              <a:solidFill>
                <a:srgbClr val="323232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Traction man is……….</a:t>
            </a:r>
          </a:p>
          <a:p>
            <a:r>
              <a:rPr lang="en-GB" sz="2000" dirty="0">
                <a:solidFill>
                  <a:srgbClr val="323232"/>
                </a:solidFill>
                <a:latin typeface="Comic Sans MS" panose="030F0702030302020204" pitchFamily="66" charset="0"/>
              </a:rPr>
              <a:t>z</a:t>
            </a:r>
            <a:r>
              <a:rPr lang="en-GB" sz="2000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ooming</a:t>
            </a:r>
          </a:p>
          <a:p>
            <a:r>
              <a:rPr lang="en-GB" sz="2000" dirty="0">
                <a:solidFill>
                  <a:srgbClr val="323232"/>
                </a:solidFill>
                <a:latin typeface="Comic Sans MS" panose="030F0702030302020204" pitchFamily="66" charset="0"/>
              </a:rPr>
              <a:t>j</a:t>
            </a:r>
            <a:r>
              <a:rPr lang="en-GB" sz="2000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umps</a:t>
            </a:r>
          </a:p>
          <a:p>
            <a:r>
              <a:rPr lang="en-GB" sz="2000" dirty="0">
                <a:solidFill>
                  <a:srgbClr val="323232"/>
                </a:solidFill>
                <a:latin typeface="Comic Sans MS" panose="030F0702030302020204" pitchFamily="66" charset="0"/>
              </a:rPr>
              <a:t>g</a:t>
            </a:r>
            <a:r>
              <a:rPr lang="en-GB" sz="2000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uarding</a:t>
            </a:r>
          </a:p>
          <a:p>
            <a:r>
              <a:rPr lang="en-GB" sz="2000" dirty="0" smtClean="0">
                <a:solidFill>
                  <a:srgbClr val="323232"/>
                </a:solidFill>
                <a:latin typeface="Comic Sans MS" panose="030F0702030302020204" pitchFamily="66" charset="0"/>
              </a:rPr>
              <a:t>diving</a:t>
            </a:r>
          </a:p>
          <a:p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243" y="373019"/>
            <a:ext cx="2662367" cy="1342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046" y="247388"/>
            <a:ext cx="307327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Tuesday’s Task</a:t>
            </a:r>
          </a:p>
        </p:txBody>
      </p:sp>
    </p:spTree>
    <p:extLst>
      <p:ext uri="{BB962C8B-B14F-4D97-AF65-F5344CB8AC3E}">
        <p14:creationId xmlns:p14="http://schemas.microsoft.com/office/powerpoint/2010/main" val="6900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3" y="0"/>
            <a:ext cx="5624721" cy="3370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" y="3702733"/>
            <a:ext cx="5670914" cy="3027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4514" y="470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44549" y="2855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1552" y="36834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366" y="0"/>
            <a:ext cx="5677245" cy="3487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366" y="3702733"/>
            <a:ext cx="5465428" cy="3046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44549" y="36834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1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136" y="3400245"/>
            <a:ext cx="88914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Traction man is in </a:t>
            </a:r>
            <a:r>
              <a:rPr lang="en-GB" sz="20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bedroom</a:t>
            </a: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He is wearing </a:t>
            </a:r>
            <a:r>
              <a:rPr lang="en-GB" sz="20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 latex space suit and </a:t>
            </a:r>
            <a:r>
              <a:rPr lang="en-GB" sz="2000" b="1" u="sng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perspex</a:t>
            </a:r>
            <a:r>
              <a:rPr lang="en-GB" sz="20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helmet.</a:t>
            </a: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He is </a:t>
            </a:r>
            <a:r>
              <a:rPr lang="en-GB" sz="20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heading towards the evil pillows who are holding the farm animals captive.</a:t>
            </a: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He </a:t>
            </a:r>
            <a:r>
              <a:rPr lang="en-GB" sz="20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jumps on the pillows wearing his rocket boots and saves them.</a:t>
            </a: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sz="20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farm animals are very happy and</a:t>
            </a: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say “hooray for traction man!”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949" y="5253528"/>
            <a:ext cx="11349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Choose one more scene </a:t>
            </a:r>
            <a:r>
              <a:rPr lang="en-GB" dirty="0" smtClean="0">
                <a:latin typeface="Comic Sans MS" panose="030F0702030302020204" pitchFamily="66" charset="0"/>
              </a:rPr>
              <a:t>and follow the structure to write out another scene. You </a:t>
            </a:r>
            <a:r>
              <a:rPr lang="en-GB" u="sng" dirty="0" smtClean="0">
                <a:latin typeface="Comic Sans MS" panose="030F0702030302020204" pitchFamily="66" charset="0"/>
              </a:rPr>
              <a:t>don’t</a:t>
            </a:r>
            <a:r>
              <a:rPr lang="en-GB" dirty="0" smtClean="0">
                <a:latin typeface="Comic Sans MS" panose="030F0702030302020204" pitchFamily="66" charset="0"/>
              </a:rPr>
              <a:t> need to copy the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exact words of the book but try and write out a scene in the present tense as if it’s happening now.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Remember to use P* handwriting.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629" y="909734"/>
            <a:ext cx="49021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Each little scene in Traction Man follows a pattern.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It says </a:t>
            </a:r>
            <a:r>
              <a:rPr lang="en-GB" dirty="0" smtClean="0">
                <a:solidFill>
                  <a:srgbClr val="FF0000"/>
                </a:solidFill>
              </a:rPr>
              <a:t>where it is happening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What Traction man </a:t>
            </a:r>
            <a:r>
              <a:rPr lang="en-GB" dirty="0" smtClean="0">
                <a:solidFill>
                  <a:srgbClr val="FF0000"/>
                </a:solidFill>
              </a:rPr>
              <a:t>is wearing</a:t>
            </a:r>
            <a:r>
              <a:rPr lang="en-GB" dirty="0"/>
              <a:t>.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What the </a:t>
            </a:r>
            <a:r>
              <a:rPr lang="en-GB" dirty="0" smtClean="0">
                <a:solidFill>
                  <a:srgbClr val="FF0000"/>
                </a:solidFill>
              </a:rPr>
              <a:t>problem</a:t>
            </a:r>
            <a:r>
              <a:rPr lang="en-GB" dirty="0" smtClean="0"/>
              <a:t> 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How</a:t>
            </a:r>
            <a:r>
              <a:rPr lang="en-GB" dirty="0" smtClean="0"/>
              <a:t> traction man </a:t>
            </a:r>
            <a:r>
              <a:rPr lang="en-GB" dirty="0" smtClean="0">
                <a:solidFill>
                  <a:srgbClr val="FF0000"/>
                </a:solidFill>
              </a:rPr>
              <a:t>helps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hat the rescued toys, objects </a:t>
            </a:r>
            <a:r>
              <a:rPr lang="en-GB" dirty="0" smtClean="0">
                <a:solidFill>
                  <a:srgbClr val="FF0000"/>
                </a:solidFill>
              </a:rPr>
              <a:t>say in thanks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152" y="2712185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Copy out this scene in P* handwriting into your workbook.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46" y="247388"/>
            <a:ext cx="368722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Wednesday’s Task</a:t>
            </a:r>
          </a:p>
        </p:txBody>
      </p:sp>
    </p:spTree>
    <p:extLst>
      <p:ext uri="{BB962C8B-B14F-4D97-AF65-F5344CB8AC3E}">
        <p14:creationId xmlns:p14="http://schemas.microsoft.com/office/powerpoint/2010/main" val="32672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314" y="365759"/>
            <a:ext cx="3421745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Thursday’s Task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Plan a new scene and mini adventure for Traction Man.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(If you are stuck for ideas you could look at the</a:t>
            </a:r>
          </a:p>
          <a:p>
            <a:r>
              <a:rPr lang="en-GB" dirty="0">
                <a:latin typeface="Comic Sans MS" panose="030F0702030302020204" pitchFamily="66" charset="0"/>
              </a:rPr>
              <a:t>l</a:t>
            </a:r>
            <a:r>
              <a:rPr lang="en-GB" dirty="0" smtClean="0">
                <a:latin typeface="Comic Sans MS" panose="030F0702030302020204" pitchFamily="66" charset="0"/>
              </a:rPr>
              <a:t>ast page where I can see a pair of evil scissors in the picture……)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59" y="365759"/>
            <a:ext cx="8461188" cy="6232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8" y="3222138"/>
            <a:ext cx="1482940" cy="6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6" y="2180493"/>
            <a:ext cx="111978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Today I would like you to write out your new scene (mini adventure) for Traction Man. Follow the structure of a scene like you practised on Wednesday.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You must use the present tense – imagine you are playing with Traction man.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You might find it easier to use your plan from yesterday and then act it out before writing.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i="1" dirty="0" smtClean="0">
                <a:latin typeface="Comic Sans MS" panose="030F0702030302020204" pitchFamily="66" charset="0"/>
              </a:rPr>
              <a:t>E.g. </a:t>
            </a:r>
            <a:r>
              <a:rPr lang="en-GB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Traction man is racing quickly </a:t>
            </a:r>
            <a:r>
              <a:rPr lang="en-GB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owards the evil scissors in a plastic cup, wearing his red and black formula one outfit. </a:t>
            </a:r>
            <a:endParaRPr lang="en-GB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8309">
            <a:off x="10395154" y="179358"/>
            <a:ext cx="1235639" cy="2257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315" y="365759"/>
            <a:ext cx="2887172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u="sng" smtClean="0">
                <a:latin typeface="Comic Sans MS" panose="030F0702030302020204" pitchFamily="66" charset="0"/>
              </a:rPr>
              <a:t>Friday’s </a:t>
            </a:r>
            <a:r>
              <a:rPr lang="en-GB" sz="2400" u="sng" dirty="0" smtClean="0">
                <a:latin typeface="Comic Sans MS" panose="030F0702030302020204" pitchFamily="66" charset="0"/>
              </a:rPr>
              <a:t>Task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Use your plan to write a new scene in your workbook.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6415</TotalTime>
  <Words>533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quattrocento sans</vt:lpstr>
      <vt:lpstr>Times New Roman</vt:lpstr>
      <vt:lpstr>Office Theme</vt:lpstr>
      <vt:lpstr>Coundon Primary School  Year 2 English Home Learning    Week commencing 15.6.20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Week beginning:13.4.20</dc:title>
  <dc:creator>Mrs Sweet</dc:creator>
  <cp:lastModifiedBy>Mrs Dalton</cp:lastModifiedBy>
  <cp:revision>104</cp:revision>
  <dcterms:created xsi:type="dcterms:W3CDTF">2020-04-02T09:20:45Z</dcterms:created>
  <dcterms:modified xsi:type="dcterms:W3CDTF">2020-06-10T11:22:22Z</dcterms:modified>
</cp:coreProperties>
</file>