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2" r:id="rId3"/>
    <p:sldId id="258" r:id="rId4"/>
    <p:sldId id="260" r:id="rId5"/>
    <p:sldId id="263" r:id="rId6"/>
    <p:sldId id="265" r:id="rId7"/>
    <p:sldId id="266" r:id="rId8"/>
    <p:sldId id="271"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66" d="100"/>
          <a:sy n="66" d="100"/>
        </p:scale>
        <p:origin x="9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DD81BC-BD99-427E-909D-6D1AC3FEC64A}"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EC140-EB88-450A-A154-86DF7EC7555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81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D81BC-BD99-427E-909D-6D1AC3FEC64A}"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EC140-EB88-450A-A154-86DF7EC7555C}" type="slidenum">
              <a:rPr lang="en-GB" smtClean="0"/>
              <a:t>‹#›</a:t>
            </a:fld>
            <a:endParaRPr lang="en-GB"/>
          </a:p>
        </p:txBody>
      </p:sp>
    </p:spTree>
    <p:extLst>
      <p:ext uri="{BB962C8B-B14F-4D97-AF65-F5344CB8AC3E}">
        <p14:creationId xmlns:p14="http://schemas.microsoft.com/office/powerpoint/2010/main" val="244017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D81BC-BD99-427E-909D-6D1AC3FEC64A}"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EC140-EB88-450A-A154-86DF7EC7555C}" type="slidenum">
              <a:rPr lang="en-GB" smtClean="0"/>
              <a:t>‹#›</a:t>
            </a:fld>
            <a:endParaRPr lang="en-GB"/>
          </a:p>
        </p:txBody>
      </p:sp>
    </p:spTree>
    <p:extLst>
      <p:ext uri="{BB962C8B-B14F-4D97-AF65-F5344CB8AC3E}">
        <p14:creationId xmlns:p14="http://schemas.microsoft.com/office/powerpoint/2010/main" val="357169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D81BC-BD99-427E-909D-6D1AC3FEC64A}"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EC140-EB88-450A-A154-86DF7EC7555C}" type="slidenum">
              <a:rPr lang="en-GB" smtClean="0"/>
              <a:t>‹#›</a:t>
            </a:fld>
            <a:endParaRPr lang="en-GB"/>
          </a:p>
        </p:txBody>
      </p:sp>
    </p:spTree>
    <p:extLst>
      <p:ext uri="{BB962C8B-B14F-4D97-AF65-F5344CB8AC3E}">
        <p14:creationId xmlns:p14="http://schemas.microsoft.com/office/powerpoint/2010/main" val="77605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DD81BC-BD99-427E-909D-6D1AC3FEC64A}"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5EC140-EB88-450A-A154-86DF7EC7555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17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DD81BC-BD99-427E-909D-6D1AC3FEC64A}"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EC140-EB88-450A-A154-86DF7EC7555C}" type="slidenum">
              <a:rPr lang="en-GB" smtClean="0"/>
              <a:t>‹#›</a:t>
            </a:fld>
            <a:endParaRPr lang="en-GB"/>
          </a:p>
        </p:txBody>
      </p:sp>
    </p:spTree>
    <p:extLst>
      <p:ext uri="{BB962C8B-B14F-4D97-AF65-F5344CB8AC3E}">
        <p14:creationId xmlns:p14="http://schemas.microsoft.com/office/powerpoint/2010/main" val="73540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DD81BC-BD99-427E-909D-6D1AC3FEC64A}" type="datetimeFigureOut">
              <a:rPr lang="en-GB" smtClean="0"/>
              <a:t>11/05/2020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5EC140-EB88-450A-A154-86DF7EC7555C}" type="slidenum">
              <a:rPr lang="en-GB" smtClean="0"/>
              <a:t>‹#›</a:t>
            </a:fld>
            <a:endParaRPr lang="en-GB"/>
          </a:p>
        </p:txBody>
      </p:sp>
    </p:spTree>
    <p:extLst>
      <p:ext uri="{BB962C8B-B14F-4D97-AF65-F5344CB8AC3E}">
        <p14:creationId xmlns:p14="http://schemas.microsoft.com/office/powerpoint/2010/main" val="419613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DD81BC-BD99-427E-909D-6D1AC3FEC64A}" type="datetimeFigureOut">
              <a:rPr lang="en-GB" smtClean="0"/>
              <a:t>11/05/2020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5EC140-EB88-450A-A154-86DF7EC7555C}" type="slidenum">
              <a:rPr lang="en-GB" smtClean="0"/>
              <a:t>‹#›</a:t>
            </a:fld>
            <a:endParaRPr lang="en-GB"/>
          </a:p>
        </p:txBody>
      </p:sp>
    </p:spTree>
    <p:extLst>
      <p:ext uri="{BB962C8B-B14F-4D97-AF65-F5344CB8AC3E}">
        <p14:creationId xmlns:p14="http://schemas.microsoft.com/office/powerpoint/2010/main" val="218843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DD81BC-BD99-427E-909D-6D1AC3FEC64A}" type="datetimeFigureOut">
              <a:rPr lang="en-GB" smtClean="0"/>
              <a:t>11/05/2020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25EC140-EB88-450A-A154-86DF7EC7555C}" type="slidenum">
              <a:rPr lang="en-GB" smtClean="0"/>
              <a:t>‹#›</a:t>
            </a:fld>
            <a:endParaRPr lang="en-GB"/>
          </a:p>
        </p:txBody>
      </p:sp>
    </p:spTree>
    <p:extLst>
      <p:ext uri="{BB962C8B-B14F-4D97-AF65-F5344CB8AC3E}">
        <p14:creationId xmlns:p14="http://schemas.microsoft.com/office/powerpoint/2010/main" val="181626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FDD81BC-BD99-427E-909D-6D1AC3FEC64A}" type="datetimeFigureOut">
              <a:rPr lang="en-GB" smtClean="0"/>
              <a:t>11/05/2020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5EC140-EB88-450A-A154-86DF7EC7555C}" type="slidenum">
              <a:rPr lang="en-GB" smtClean="0"/>
              <a:t>‹#›</a:t>
            </a:fld>
            <a:endParaRPr lang="en-GB"/>
          </a:p>
        </p:txBody>
      </p:sp>
    </p:spTree>
    <p:extLst>
      <p:ext uri="{BB962C8B-B14F-4D97-AF65-F5344CB8AC3E}">
        <p14:creationId xmlns:p14="http://schemas.microsoft.com/office/powerpoint/2010/main" val="102703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FDD81BC-BD99-427E-909D-6D1AC3FEC64A}"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5EC140-EB88-450A-A154-86DF7EC7555C}" type="slidenum">
              <a:rPr lang="en-GB" smtClean="0"/>
              <a:t>‹#›</a:t>
            </a:fld>
            <a:endParaRPr lang="en-GB"/>
          </a:p>
        </p:txBody>
      </p:sp>
    </p:spTree>
    <p:extLst>
      <p:ext uri="{BB962C8B-B14F-4D97-AF65-F5344CB8AC3E}">
        <p14:creationId xmlns:p14="http://schemas.microsoft.com/office/powerpoint/2010/main" val="100441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FDD81BC-BD99-427E-909D-6D1AC3FEC64A}" type="datetimeFigureOut">
              <a:rPr lang="en-GB" smtClean="0"/>
              <a:t>11/05/2020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5EC140-EB88-450A-A154-86DF7EC7555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5602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7DEE-3A34-4E4C-BCFB-155157F8EBBC}"/>
              </a:ext>
            </a:extLst>
          </p:cNvPr>
          <p:cNvSpPr>
            <a:spLocks noGrp="1"/>
          </p:cNvSpPr>
          <p:nvPr>
            <p:ph type="ctrTitle"/>
          </p:nvPr>
        </p:nvSpPr>
        <p:spPr>
          <a:xfrm>
            <a:off x="1071233" y="1333779"/>
            <a:ext cx="6505224" cy="4115785"/>
          </a:xfrm>
        </p:spPr>
        <p:txBody>
          <a:bodyPr anchor="t">
            <a:normAutofit fontScale="90000"/>
          </a:bodyPr>
          <a:lstStyle/>
          <a:p>
            <a:pPr algn="l"/>
            <a:r>
              <a:rPr lang="en-GB" sz="5600" u="sng" dirty="0"/>
              <a:t>Coundon Primary School</a:t>
            </a:r>
            <a:br>
              <a:rPr lang="en-GB" sz="5600" u="sng" dirty="0"/>
            </a:br>
            <a:r>
              <a:rPr lang="en-GB" sz="5600" u="sng" dirty="0"/>
              <a:t/>
            </a:r>
            <a:br>
              <a:rPr lang="en-GB" sz="5600" u="sng" dirty="0"/>
            </a:br>
            <a:r>
              <a:rPr lang="en-GB" sz="5600" u="sng" dirty="0"/>
              <a:t>Year </a:t>
            </a:r>
            <a:r>
              <a:rPr lang="en-GB" sz="5600" u="sng" dirty="0" smtClean="0"/>
              <a:t>2 Guided Reading Home Learning</a:t>
            </a:r>
            <a:r>
              <a:rPr lang="en-GB" sz="5600" u="sng" dirty="0"/>
              <a:t/>
            </a:r>
            <a:br>
              <a:rPr lang="en-GB" sz="5600" u="sng" dirty="0"/>
            </a:br>
            <a:r>
              <a:rPr lang="en-GB" sz="5600" u="sng" dirty="0"/>
              <a:t/>
            </a:r>
            <a:br>
              <a:rPr lang="en-GB" sz="5600" u="sng" dirty="0"/>
            </a:br>
            <a:r>
              <a:rPr lang="en-GB" sz="3100" dirty="0"/>
              <a:t>Week commencing </a:t>
            </a:r>
            <a:r>
              <a:rPr lang="en-GB" sz="3100" dirty="0" smtClean="0"/>
              <a:t>18.5.20</a:t>
            </a:r>
            <a:endParaRPr lang="en-GB" sz="5600" dirty="0"/>
          </a:p>
        </p:txBody>
      </p:sp>
      <p:pic>
        <p:nvPicPr>
          <p:cNvPr id="4" name="Picture 3">
            <a:extLst>
              <a:ext uri="{FF2B5EF4-FFF2-40B4-BE49-F238E27FC236}">
                <a16:creationId xmlns:a16="http://schemas.microsoft.com/office/drawing/2014/main" id="{D0E6FEF1-1FC9-423A-B328-86603A1711E1}"/>
              </a:ext>
            </a:extLst>
          </p:cNvPr>
          <p:cNvPicPr>
            <a:picLocks noChangeAspect="1"/>
          </p:cNvPicPr>
          <p:nvPr/>
        </p:nvPicPr>
        <p:blipFill rotWithShape="1">
          <a:blip r:embed="rId2"/>
          <a:srcRect l="5842" r="12077" b="-1"/>
          <a:stretch/>
        </p:blipFill>
        <p:spPr>
          <a:xfrm>
            <a:off x="7981406" y="406317"/>
            <a:ext cx="2797818" cy="3627174"/>
          </a:xfrm>
          <a:prstGeom prst="rect">
            <a:avLst/>
          </a:prstGeom>
        </p:spPr>
      </p:pic>
    </p:spTree>
    <p:extLst>
      <p:ext uri="{BB962C8B-B14F-4D97-AF65-F5344CB8AC3E}">
        <p14:creationId xmlns:p14="http://schemas.microsoft.com/office/powerpoint/2010/main" val="4153123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included in this PowerPoint</a:t>
            </a:r>
            <a:endParaRPr lang="en-GB" dirty="0"/>
          </a:p>
        </p:txBody>
      </p:sp>
      <p:sp>
        <p:nvSpPr>
          <p:cNvPr id="3" name="Content Placeholder 2"/>
          <p:cNvSpPr>
            <a:spLocks noGrp="1"/>
          </p:cNvSpPr>
          <p:nvPr>
            <p:ph idx="1"/>
          </p:nvPr>
        </p:nvSpPr>
        <p:spPr>
          <a:xfrm>
            <a:off x="744583" y="1832671"/>
            <a:ext cx="10411097" cy="4023360"/>
          </a:xfrm>
        </p:spPr>
        <p:txBody>
          <a:bodyPr>
            <a:normAutofit fontScale="70000" lnSpcReduction="20000"/>
          </a:bodyPr>
          <a:lstStyle/>
          <a:p>
            <a:pPr marL="0" indent="0">
              <a:buNone/>
            </a:pPr>
            <a:r>
              <a:rPr lang="en-GB" dirty="0" smtClean="0"/>
              <a:t> </a:t>
            </a:r>
            <a:r>
              <a:rPr lang="en-GB" b="1" dirty="0" smtClean="0">
                <a:solidFill>
                  <a:srgbClr val="FF0000"/>
                </a:solidFill>
              </a:rPr>
              <a:t>FIRST AND FOREMOST, PLEASE LISTEN TO YOUR CHILD READ EACH DAY </a:t>
            </a:r>
            <a:r>
              <a:rPr lang="en-GB" dirty="0" smtClean="0">
                <a:solidFill>
                  <a:srgbClr val="FF0000"/>
                </a:solidFill>
              </a:rPr>
              <a:t>– this can be their reading book, magazines, comics, books from home,  e-books or even sharing stories with yourselves. </a:t>
            </a:r>
            <a:endParaRPr lang="en-GB" dirty="0"/>
          </a:p>
          <a:p>
            <a:r>
              <a:rPr lang="en-GB" dirty="0" smtClean="0"/>
              <a:t>Included </a:t>
            </a:r>
            <a:r>
              <a:rPr lang="en-GB" dirty="0"/>
              <a:t>in this PowerPoint are a </a:t>
            </a:r>
            <a:r>
              <a:rPr lang="en-GB" dirty="0" smtClean="0"/>
              <a:t>selection of guided reading </a:t>
            </a:r>
            <a:r>
              <a:rPr lang="en-GB" dirty="0"/>
              <a:t>activities in the style </a:t>
            </a:r>
            <a:r>
              <a:rPr lang="en-GB" dirty="0" smtClean="0"/>
              <a:t>that </a:t>
            </a:r>
            <a:r>
              <a:rPr lang="en-GB" dirty="0"/>
              <a:t>we would usually </a:t>
            </a:r>
            <a:r>
              <a:rPr lang="en-GB" dirty="0" smtClean="0"/>
              <a:t>use </a:t>
            </a:r>
            <a:r>
              <a:rPr lang="en-GB" dirty="0"/>
              <a:t>in school. There are enough activities for </a:t>
            </a:r>
            <a:r>
              <a:rPr lang="en-GB" dirty="0" smtClean="0"/>
              <a:t>1 week of learning. All activities can be completed in your child’s exercise book. Activities are set at the Age Related Standard for Year 2. Some children will be able to complete these activities independently; some children will need adult support. If your child did not pass the Phonics Screening Test at the end of Year 1 or finds any of these activities particularly challenging, please use the phonics power point provided instead. This concentrates on the mastery of blending and segmenting skills needed to decode unfamiliar words. </a:t>
            </a:r>
            <a:endParaRPr lang="en-GB" dirty="0"/>
          </a:p>
          <a:p>
            <a:pPr marL="0" indent="0">
              <a:buNone/>
            </a:pPr>
            <a:r>
              <a:rPr lang="en-GB" dirty="0" smtClean="0"/>
              <a:t>Each activity on this power point is based on some of the following reading skills:</a:t>
            </a:r>
          </a:p>
          <a:p>
            <a:pPr marL="0" indent="0">
              <a:buNone/>
            </a:pPr>
            <a:r>
              <a:rPr lang="en-GB" b="1" dirty="0" smtClean="0"/>
              <a:t>Vocabulary: </a:t>
            </a:r>
            <a:r>
              <a:rPr lang="en-GB" dirty="0" smtClean="0"/>
              <a:t>Draw upon knowledge of vocabulary in order to understand the text </a:t>
            </a:r>
          </a:p>
          <a:p>
            <a:pPr marL="0" indent="0">
              <a:buNone/>
            </a:pPr>
            <a:r>
              <a:rPr lang="en-GB" b="1" dirty="0"/>
              <a:t>Infer: </a:t>
            </a:r>
            <a:r>
              <a:rPr lang="en-GB" dirty="0"/>
              <a:t>Make inferences from the text / explain and justify inferences with evidence from the text</a:t>
            </a:r>
          </a:p>
          <a:p>
            <a:pPr marL="0" indent="0">
              <a:buNone/>
            </a:pPr>
            <a:r>
              <a:rPr lang="en-GB" b="1" dirty="0"/>
              <a:t>Predict: </a:t>
            </a:r>
            <a:r>
              <a:rPr lang="en-GB" dirty="0"/>
              <a:t>Predict what might </a:t>
            </a:r>
            <a:r>
              <a:rPr lang="en-GB" dirty="0" smtClean="0"/>
              <a:t>happen based on what you have read</a:t>
            </a:r>
          </a:p>
          <a:p>
            <a:pPr marL="0" indent="0">
              <a:buNone/>
            </a:pPr>
            <a:r>
              <a:rPr lang="en-GB" b="1" dirty="0" smtClean="0"/>
              <a:t>Explain: </a:t>
            </a:r>
            <a:r>
              <a:rPr lang="en-GB" dirty="0" smtClean="0"/>
              <a:t>Explain your preferences, thoughts and opinions </a:t>
            </a:r>
            <a:r>
              <a:rPr lang="en-GB" dirty="0"/>
              <a:t>a</a:t>
            </a:r>
            <a:r>
              <a:rPr lang="en-GB" dirty="0" smtClean="0"/>
              <a:t>bout the text</a:t>
            </a:r>
          </a:p>
          <a:p>
            <a:pPr marL="0" indent="0">
              <a:buNone/>
            </a:pPr>
            <a:r>
              <a:rPr lang="en-GB" b="1" dirty="0" smtClean="0"/>
              <a:t>Retrieve: </a:t>
            </a:r>
            <a:r>
              <a:rPr lang="en-GB" dirty="0" smtClean="0"/>
              <a:t>Identify and explain the key features of fiction and non-fiction texts such as characters, events, titles and information</a:t>
            </a:r>
          </a:p>
          <a:p>
            <a:pPr marL="0" indent="0">
              <a:buNone/>
            </a:pPr>
            <a:r>
              <a:rPr lang="en-GB" b="1" dirty="0" smtClean="0"/>
              <a:t>Sequence: </a:t>
            </a:r>
            <a:r>
              <a:rPr lang="en-GB" dirty="0" smtClean="0"/>
              <a:t>Sequence the main events of a story </a:t>
            </a:r>
          </a:p>
          <a:p>
            <a:endParaRPr lang="en-GB" dirty="0"/>
          </a:p>
        </p:txBody>
      </p:sp>
    </p:spTree>
    <p:extLst>
      <p:ext uri="{BB962C8B-B14F-4D97-AF65-F5344CB8AC3E}">
        <p14:creationId xmlns:p14="http://schemas.microsoft.com/office/powerpoint/2010/main" val="193579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u="sng" dirty="0"/>
              <a:t/>
            </a:r>
            <a:br>
              <a:rPr lang="en-GB" u="sng" dirty="0"/>
            </a:br>
            <a:r>
              <a:rPr lang="en-GB" u="sng" dirty="0" smtClean="0"/>
              <a:t>Day One: </a:t>
            </a:r>
            <a:r>
              <a:rPr lang="en-GB" u="sng" dirty="0" smtClean="0"/>
              <a:t>Cat School</a:t>
            </a:r>
            <a:endParaRPr lang="en-GB" dirty="0"/>
          </a:p>
        </p:txBody>
      </p:sp>
      <p:sp>
        <p:nvSpPr>
          <p:cNvPr id="3" name="Content Placeholder 2"/>
          <p:cNvSpPr>
            <a:spLocks noGrp="1"/>
          </p:cNvSpPr>
          <p:nvPr>
            <p:ph idx="1"/>
          </p:nvPr>
        </p:nvSpPr>
        <p:spPr>
          <a:xfrm>
            <a:off x="274319" y="1827702"/>
            <a:ext cx="5120640" cy="4573098"/>
          </a:xfrm>
        </p:spPr>
        <p:txBody>
          <a:bodyPr>
            <a:normAutofit/>
          </a:bodyPr>
          <a:lstStyle/>
          <a:p>
            <a:r>
              <a:rPr lang="en-GB" sz="2800" u="sng" dirty="0" smtClean="0"/>
              <a:t>Discuss </a:t>
            </a:r>
            <a:r>
              <a:rPr lang="en-GB" sz="2800" u="sng" dirty="0"/>
              <a:t>the following questions: </a:t>
            </a:r>
          </a:p>
          <a:p>
            <a:pPr fontAlgn="base"/>
            <a:r>
              <a:rPr lang="en-GB" dirty="0">
                <a:latin typeface="Comic Sans MS" panose="030F0702030302020204" pitchFamily="66" charset="0"/>
              </a:rPr>
              <a:t>Where do you think this is? How do you know?</a:t>
            </a:r>
          </a:p>
          <a:p>
            <a:pPr fontAlgn="base"/>
            <a:r>
              <a:rPr lang="en-GB" dirty="0">
                <a:latin typeface="Comic Sans MS" panose="030F0702030302020204" pitchFamily="66" charset="0"/>
              </a:rPr>
              <a:t>How many cats are in this class?</a:t>
            </a:r>
          </a:p>
          <a:p>
            <a:pPr fontAlgn="base"/>
            <a:r>
              <a:rPr lang="en-GB" dirty="0">
                <a:latin typeface="Comic Sans MS" panose="030F0702030302020204" pitchFamily="66" charset="0"/>
              </a:rPr>
              <a:t>What time of day is it? Why do you think that?</a:t>
            </a:r>
          </a:p>
          <a:p>
            <a:pPr fontAlgn="base"/>
            <a:r>
              <a:rPr lang="en-GB" dirty="0">
                <a:latin typeface="Comic Sans MS" panose="030F0702030302020204" pitchFamily="66" charset="0"/>
              </a:rPr>
              <a:t>Why is the white cat putting its paw up?</a:t>
            </a:r>
          </a:p>
          <a:p>
            <a:pPr fontAlgn="base"/>
            <a:r>
              <a:rPr lang="en-GB" dirty="0">
                <a:latin typeface="Comic Sans MS" panose="030F0702030302020204" pitchFamily="66" charset="0"/>
              </a:rPr>
              <a:t>What are the other cats doing/thinking?</a:t>
            </a:r>
          </a:p>
          <a:p>
            <a:pPr fontAlgn="base"/>
            <a:r>
              <a:rPr lang="en-GB" dirty="0">
                <a:latin typeface="Comic Sans MS" panose="030F0702030302020204" pitchFamily="66" charset="0"/>
              </a:rPr>
              <a:t>How is the black cat feeling? Why?</a:t>
            </a:r>
          </a:p>
          <a:p>
            <a:pPr fontAlgn="base"/>
            <a:r>
              <a:rPr lang="en-GB" dirty="0" smtClean="0">
                <a:solidFill>
                  <a:srgbClr val="FF0000"/>
                </a:solidFill>
                <a:latin typeface="Comic Sans MS" panose="030F0702030302020204" pitchFamily="66" charset="0"/>
              </a:rPr>
              <a:t>In your book draw OR describe what you think their teacher looks like.</a:t>
            </a:r>
            <a:endParaRPr lang="en-GB" dirty="0">
              <a:solidFill>
                <a:srgbClr val="FF0000"/>
              </a:solidFill>
              <a:latin typeface="Comic Sans MS" panose="030F0702030302020204" pitchFamily="66" charset="0"/>
            </a:endParaRPr>
          </a:p>
          <a:p>
            <a:pPr lvl="0" fontAlgn="base"/>
            <a:endParaRPr lang="en-GB" sz="2800" dirty="0" smtClean="0"/>
          </a:p>
          <a:p>
            <a:endParaRPr lang="en-GB" dirty="0"/>
          </a:p>
        </p:txBody>
      </p:sp>
      <p:pic>
        <p:nvPicPr>
          <p:cNvPr id="4" name="Picture 2" descr="https://www.onceuponapicture.co.uk/wp-content/uploads/2018/01/Screen-Shot-2018-01-24-at-20.51.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730" y="2010582"/>
            <a:ext cx="56959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15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86603"/>
            <a:ext cx="10058400" cy="1450757"/>
          </a:xfrm>
        </p:spPr>
        <p:txBody>
          <a:bodyPr/>
          <a:lstStyle/>
          <a:p>
            <a:r>
              <a:rPr lang="en-GB" dirty="0" smtClean="0"/>
              <a:t>  Day Two: </a:t>
            </a:r>
            <a:r>
              <a:rPr lang="en-GB" dirty="0" smtClean="0"/>
              <a:t>Crocodile</a:t>
            </a:r>
            <a:endParaRPr lang="en-GB" dirty="0"/>
          </a:p>
        </p:txBody>
      </p:sp>
      <p:sp>
        <p:nvSpPr>
          <p:cNvPr id="3" name="Content Placeholder 2"/>
          <p:cNvSpPr>
            <a:spLocks noGrp="1"/>
          </p:cNvSpPr>
          <p:nvPr>
            <p:ph idx="1"/>
          </p:nvPr>
        </p:nvSpPr>
        <p:spPr>
          <a:xfrm>
            <a:off x="104503" y="1906769"/>
            <a:ext cx="6701246" cy="4415653"/>
          </a:xfrm>
        </p:spPr>
        <p:txBody>
          <a:bodyPr>
            <a:normAutofit lnSpcReduction="10000"/>
          </a:bodyPr>
          <a:lstStyle/>
          <a:p>
            <a:pPr lvl="0"/>
            <a:r>
              <a:rPr lang="en-GB" sz="2800" u="sng" dirty="0" smtClean="0"/>
              <a:t>Discuss the following questions:</a:t>
            </a:r>
          </a:p>
          <a:p>
            <a:pPr fontAlgn="base"/>
            <a:r>
              <a:rPr lang="en-GB" dirty="0">
                <a:latin typeface="Comic Sans MS" panose="030F0702030302020204" pitchFamily="66" charset="0"/>
              </a:rPr>
              <a:t>Describe the scene. How does the picture make you feel?</a:t>
            </a:r>
          </a:p>
          <a:p>
            <a:pPr fontAlgn="base"/>
            <a:r>
              <a:rPr lang="en-GB" dirty="0">
                <a:latin typeface="Comic Sans MS" panose="030F0702030302020204" pitchFamily="66" charset="0"/>
              </a:rPr>
              <a:t>Do you think the boy knows what lurks beneath the surface?</a:t>
            </a:r>
          </a:p>
          <a:p>
            <a:pPr fontAlgn="base"/>
            <a:r>
              <a:rPr lang="en-GB" dirty="0">
                <a:latin typeface="Comic Sans MS" panose="030F0702030302020204" pitchFamily="66" charset="0"/>
              </a:rPr>
              <a:t>What do you think he can see/hear?</a:t>
            </a:r>
          </a:p>
          <a:p>
            <a:pPr fontAlgn="base"/>
            <a:r>
              <a:rPr lang="en-GB" dirty="0">
                <a:latin typeface="Comic Sans MS" panose="030F0702030302020204" pitchFamily="66" charset="0"/>
              </a:rPr>
              <a:t>What is the crocodile’s character like</a:t>
            </a:r>
            <a:r>
              <a:rPr lang="en-GB" dirty="0" smtClean="0">
                <a:latin typeface="Comic Sans MS" panose="030F0702030302020204" pitchFamily="66" charset="0"/>
              </a:rPr>
              <a:t>?</a:t>
            </a:r>
          </a:p>
          <a:p>
            <a:pPr fontAlgn="base"/>
            <a:r>
              <a:rPr lang="en-GB" dirty="0" smtClean="0">
                <a:solidFill>
                  <a:srgbClr val="FF0000"/>
                </a:solidFill>
                <a:latin typeface="Comic Sans MS" panose="030F0702030302020204" pitchFamily="66" charset="0"/>
              </a:rPr>
              <a:t>In your book predict what you think might happen next</a:t>
            </a:r>
          </a:p>
          <a:p>
            <a:pPr fontAlgn="base"/>
            <a:r>
              <a:rPr lang="en-GB" dirty="0" smtClean="0">
                <a:solidFill>
                  <a:srgbClr val="FF0000"/>
                </a:solidFill>
                <a:latin typeface="Comic Sans MS" panose="030F0702030302020204" pitchFamily="66" charset="0"/>
              </a:rPr>
              <a:t>Don’t forget to include a feeling sentence- how does the boy feel?</a:t>
            </a:r>
          </a:p>
          <a:p>
            <a:pPr fontAlgn="base"/>
            <a:r>
              <a:rPr lang="en-GB" dirty="0" smtClean="0">
                <a:solidFill>
                  <a:srgbClr val="FF0000"/>
                </a:solidFill>
                <a:latin typeface="Comic Sans MS" panose="030F0702030302020204" pitchFamily="66" charset="0"/>
              </a:rPr>
              <a:t>Don’t forget to include adjectives or expanded noun phrases.</a:t>
            </a:r>
            <a:endParaRPr lang="en-GB" dirty="0">
              <a:solidFill>
                <a:srgbClr val="FF0000"/>
              </a:solidFill>
              <a:latin typeface="Comic Sans MS" panose="030F0702030302020204" pitchFamily="66" charset="0"/>
            </a:endParaRPr>
          </a:p>
        </p:txBody>
      </p:sp>
      <p:pic>
        <p:nvPicPr>
          <p:cNvPr id="5" name="Picture 4" descr="https://www.onceuponapicture.co.uk/wp-content/uploads/2017/04/10.3.16-Paulo-Visgueiro-Crocod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851" y="1737360"/>
            <a:ext cx="3402783" cy="44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4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54088"/>
            <a:ext cx="5354638" cy="744537"/>
          </a:xfrm>
        </p:spPr>
        <p:txBody>
          <a:bodyPr>
            <a:normAutofit fontScale="90000"/>
          </a:bodyPr>
          <a:lstStyle/>
          <a:p>
            <a:r>
              <a:rPr lang="en-GB" sz="3600" dirty="0" smtClean="0"/>
              <a:t>Day </a:t>
            </a:r>
            <a:r>
              <a:rPr lang="en-GB" sz="3600" dirty="0" smtClean="0"/>
              <a:t>3 Crocodile (non fiction)Comprehension </a:t>
            </a:r>
            <a:r>
              <a:rPr lang="en-GB" sz="3600" dirty="0" smtClean="0"/>
              <a:t/>
            </a:r>
            <a:br>
              <a:rPr lang="en-GB" sz="3600" dirty="0" smtClean="0"/>
            </a:br>
            <a:r>
              <a:rPr lang="en-GB" sz="2700" dirty="0" smtClean="0"/>
              <a:t>Answer the following </a:t>
            </a:r>
            <a:r>
              <a:rPr lang="en-GB" sz="2700" dirty="0" smtClean="0"/>
              <a:t>questions in your books</a:t>
            </a:r>
            <a:endParaRPr lang="en-GB" sz="2700" dirty="0"/>
          </a:p>
        </p:txBody>
      </p:sp>
      <p:pic>
        <p:nvPicPr>
          <p:cNvPr id="9" name="Content Placeholder 8"/>
          <p:cNvPicPr>
            <a:picLocks noGrp="1" noChangeAspect="1"/>
          </p:cNvPicPr>
          <p:nvPr>
            <p:ph idx="4294967295"/>
          </p:nvPr>
        </p:nvPicPr>
        <p:blipFill rotWithShape="1">
          <a:blip r:embed="rId2"/>
          <a:srcRect l="8927"/>
          <a:stretch/>
        </p:blipFill>
        <p:spPr>
          <a:xfrm>
            <a:off x="420914" y="1839913"/>
            <a:ext cx="4293961" cy="3760787"/>
          </a:xfrm>
          <a:prstGeom prst="rect">
            <a:avLst/>
          </a:prstGeom>
        </p:spPr>
      </p:pic>
      <p:pic>
        <p:nvPicPr>
          <p:cNvPr id="3" name="Picture 2"/>
          <p:cNvPicPr>
            <a:picLocks noChangeAspect="1"/>
          </p:cNvPicPr>
          <p:nvPr/>
        </p:nvPicPr>
        <p:blipFill>
          <a:blip r:embed="rId3"/>
          <a:stretch>
            <a:fillRect/>
          </a:stretch>
        </p:blipFill>
        <p:spPr>
          <a:xfrm>
            <a:off x="5009334" y="812800"/>
            <a:ext cx="6581775" cy="4788504"/>
          </a:xfrm>
          <a:prstGeom prst="rect">
            <a:avLst/>
          </a:prstGeom>
        </p:spPr>
      </p:pic>
    </p:spTree>
    <p:extLst>
      <p:ext uri="{BB962C8B-B14F-4D97-AF65-F5344CB8AC3E}">
        <p14:creationId xmlns:p14="http://schemas.microsoft.com/office/powerpoint/2010/main" val="831743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33465" y="246635"/>
            <a:ext cx="6362700" cy="5602622"/>
          </a:xfrm>
          <a:prstGeom prst="rect">
            <a:avLst/>
          </a:prstGeom>
        </p:spPr>
      </p:pic>
      <p:pic>
        <p:nvPicPr>
          <p:cNvPr id="4" name="Picture 3"/>
          <p:cNvPicPr>
            <a:picLocks noChangeAspect="1"/>
          </p:cNvPicPr>
          <p:nvPr/>
        </p:nvPicPr>
        <p:blipFill rotWithShape="1">
          <a:blip r:embed="rId3"/>
          <a:srcRect l="7074"/>
          <a:stretch/>
        </p:blipFill>
        <p:spPr>
          <a:xfrm>
            <a:off x="290287" y="461956"/>
            <a:ext cx="6154056" cy="5227643"/>
          </a:xfrm>
          <a:prstGeom prst="rect">
            <a:avLst/>
          </a:prstGeom>
        </p:spPr>
      </p:pic>
    </p:spTree>
    <p:extLst>
      <p:ext uri="{BB962C8B-B14F-4D97-AF65-F5344CB8AC3E}">
        <p14:creationId xmlns:p14="http://schemas.microsoft.com/office/powerpoint/2010/main" val="1563002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00651" y="330145"/>
            <a:ext cx="5648325" cy="5301397"/>
          </a:xfrm>
          <a:prstGeom prst="rect">
            <a:avLst/>
          </a:prstGeom>
        </p:spPr>
      </p:pic>
      <p:pic>
        <p:nvPicPr>
          <p:cNvPr id="8" name="Picture 7"/>
          <p:cNvPicPr>
            <a:picLocks noChangeAspect="1"/>
          </p:cNvPicPr>
          <p:nvPr/>
        </p:nvPicPr>
        <p:blipFill rotWithShape="1">
          <a:blip r:embed="rId3"/>
          <a:srcRect l="7006"/>
          <a:stretch/>
        </p:blipFill>
        <p:spPr>
          <a:xfrm>
            <a:off x="304801" y="571219"/>
            <a:ext cx="5429794" cy="5640896"/>
          </a:xfrm>
          <a:prstGeom prst="rect">
            <a:avLst/>
          </a:prstGeom>
        </p:spPr>
      </p:pic>
    </p:spTree>
    <p:extLst>
      <p:ext uri="{BB962C8B-B14F-4D97-AF65-F5344CB8AC3E}">
        <p14:creationId xmlns:p14="http://schemas.microsoft.com/office/powerpoint/2010/main" val="77608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92868" y="447523"/>
            <a:ext cx="5261828" cy="5768522"/>
          </a:xfrm>
          <a:prstGeom prst="rect">
            <a:avLst/>
          </a:prstGeom>
        </p:spPr>
      </p:pic>
      <p:pic>
        <p:nvPicPr>
          <p:cNvPr id="3" name="Picture 2"/>
          <p:cNvPicPr>
            <a:picLocks noChangeAspect="1"/>
          </p:cNvPicPr>
          <p:nvPr/>
        </p:nvPicPr>
        <p:blipFill>
          <a:blip r:embed="rId3"/>
          <a:stretch>
            <a:fillRect/>
          </a:stretch>
        </p:blipFill>
        <p:spPr>
          <a:xfrm>
            <a:off x="870856" y="729927"/>
            <a:ext cx="4630057" cy="5108616"/>
          </a:xfrm>
          <a:prstGeom prst="rect">
            <a:avLst/>
          </a:prstGeom>
        </p:spPr>
      </p:pic>
      <p:sp>
        <p:nvSpPr>
          <p:cNvPr id="4" name="TextBox 3"/>
          <p:cNvSpPr txBox="1"/>
          <p:nvPr/>
        </p:nvSpPr>
        <p:spPr>
          <a:xfrm>
            <a:off x="391886" y="22041"/>
            <a:ext cx="6622326" cy="707886"/>
          </a:xfrm>
          <a:prstGeom prst="rect">
            <a:avLst/>
          </a:prstGeom>
          <a:noFill/>
        </p:spPr>
        <p:txBody>
          <a:bodyPr wrap="none" rtlCol="0">
            <a:spAutoFit/>
          </a:bodyPr>
          <a:lstStyle/>
          <a:p>
            <a:r>
              <a:rPr lang="en-GB" sz="4000" dirty="0" smtClean="0">
                <a:latin typeface="Comic Sans MS" panose="030F0702030302020204" pitchFamily="66" charset="0"/>
              </a:rPr>
              <a:t>Day 4 : </a:t>
            </a:r>
            <a:r>
              <a:rPr lang="en-GB" sz="4000" dirty="0" smtClean="0">
                <a:solidFill>
                  <a:srgbClr val="00B050"/>
                </a:solidFill>
                <a:latin typeface="Comic Sans MS" panose="030F0702030302020204" pitchFamily="66" charset="0"/>
              </a:rPr>
              <a:t>Meet the Crocodile</a:t>
            </a:r>
            <a:endParaRPr lang="en-GB" sz="4000"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34583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91866" y="449943"/>
            <a:ext cx="4581525" cy="5638800"/>
          </a:xfrm>
          <a:prstGeom prst="rect">
            <a:avLst/>
          </a:prstGeom>
        </p:spPr>
      </p:pic>
      <p:pic>
        <p:nvPicPr>
          <p:cNvPr id="3" name="Picture 2"/>
          <p:cNvPicPr>
            <a:picLocks noChangeAspect="1"/>
          </p:cNvPicPr>
          <p:nvPr/>
        </p:nvPicPr>
        <p:blipFill>
          <a:blip r:embed="rId3"/>
          <a:stretch>
            <a:fillRect/>
          </a:stretch>
        </p:blipFill>
        <p:spPr>
          <a:xfrm>
            <a:off x="435429" y="827314"/>
            <a:ext cx="5038725" cy="5476875"/>
          </a:xfrm>
          <a:prstGeom prst="rect">
            <a:avLst/>
          </a:prstGeom>
        </p:spPr>
      </p:pic>
      <p:sp>
        <p:nvSpPr>
          <p:cNvPr id="4" name="TextBox 3"/>
          <p:cNvSpPr txBox="1"/>
          <p:nvPr/>
        </p:nvSpPr>
        <p:spPr>
          <a:xfrm>
            <a:off x="50405" y="72572"/>
            <a:ext cx="7441461" cy="707886"/>
          </a:xfrm>
          <a:prstGeom prst="rect">
            <a:avLst/>
          </a:prstGeom>
          <a:noFill/>
        </p:spPr>
        <p:txBody>
          <a:bodyPr wrap="none" rtlCol="0">
            <a:spAutoFit/>
          </a:bodyPr>
          <a:lstStyle/>
          <a:p>
            <a:r>
              <a:rPr lang="en-GB" sz="4000" dirty="0" smtClean="0">
                <a:latin typeface="Comic Sans MS" panose="030F0702030302020204" pitchFamily="66" charset="0"/>
              </a:rPr>
              <a:t>Day 5 – Fiction Comprehension</a:t>
            </a:r>
            <a:endParaRPr lang="en-GB" sz="4000" dirty="0">
              <a:latin typeface="Comic Sans MS" panose="030F0702030302020204" pitchFamily="66" charset="0"/>
            </a:endParaRPr>
          </a:p>
        </p:txBody>
      </p:sp>
    </p:spTree>
    <p:extLst>
      <p:ext uri="{BB962C8B-B14F-4D97-AF65-F5344CB8AC3E}">
        <p14:creationId xmlns:p14="http://schemas.microsoft.com/office/powerpoint/2010/main" val="126336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10145</TotalTime>
  <Words>446</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Retrospect</vt:lpstr>
      <vt:lpstr>Coundon Primary School  Year 2 Guided Reading Home Learning  Week commencing 18.5.20</vt:lpstr>
      <vt:lpstr>Activities included in this PowerPoint</vt:lpstr>
      <vt:lpstr>  Day One: Cat School</vt:lpstr>
      <vt:lpstr>  Day Two: Crocodile</vt:lpstr>
      <vt:lpstr>Day 3 Crocodile (non fiction)Comprehension  Answer the following questions in your books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Coundon Primary School  Year 3 Maths Home Learning Pack 2</dc:title>
  <dc:creator>Katie Blowers</dc:creator>
  <cp:lastModifiedBy>Mrs Dalton</cp:lastModifiedBy>
  <cp:revision>36</cp:revision>
  <dcterms:created xsi:type="dcterms:W3CDTF">2020-04-02T13:33:12Z</dcterms:created>
  <dcterms:modified xsi:type="dcterms:W3CDTF">2020-05-11T09:11:08Z</dcterms:modified>
</cp:coreProperties>
</file>