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2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56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2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13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4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25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6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2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8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8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4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3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0A9F31-EE63-4F54-AFAD-93C86840996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3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phere.co.uk/downloads/graph-paper/graph-paper-1cm-squares-blue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phere.co.uk/downloads/graph-paper/graph-paper-1cm-squares-blue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phere.co.uk/downloads/graph-paper/graph-paper-1cm-squares-blu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phere.co.uk/downloads/graph-paper/graph-paper-1cm-squares-blue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Year 2 Mathematics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4400" dirty="0" smtClean="0">
                <a:latin typeface="Comic Sans MS" panose="030F0702030302020204" pitchFamily="66" charset="0"/>
              </a:rPr>
              <a:t>week 1 beginning 27/4/20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Let’s practise addition!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342" y="299440"/>
            <a:ext cx="1814286" cy="17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747421"/>
              </p:ext>
            </p:extLst>
          </p:nvPr>
        </p:nvGraphicFramePr>
        <p:xfrm>
          <a:off x="1287847" y="693541"/>
          <a:ext cx="10372930" cy="5772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5730">
                  <a:extLst>
                    <a:ext uri="{9D8B030D-6E8A-4147-A177-3AD203B41FA5}">
                      <a16:colId xmlns:a16="http://schemas.microsoft.com/office/drawing/2014/main" val="2890800953"/>
                    </a:ext>
                  </a:extLst>
                </a:gridCol>
                <a:gridCol w="6807200">
                  <a:extLst>
                    <a:ext uri="{9D8B030D-6E8A-4147-A177-3AD203B41FA5}">
                      <a16:colId xmlns:a16="http://schemas.microsoft.com/office/drawing/2014/main" val="761797738"/>
                    </a:ext>
                  </a:extLst>
                </a:gridCol>
              </a:tblGrid>
              <a:tr h="57725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dirty="0" smtClean="0"/>
                        <a:t>Clouds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Write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switchers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Copy each pair into your book!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+ 6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+ 14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+ 7 =20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7+___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+ 1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+ ___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+ 8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+ ___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+ 5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+ __ = 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Moons and Stars – Use the examples above to try these out. Moons and Stars – Use the examples above to try these out. Ask a grown up to help you!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Ask a grown up to help you!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6497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89662" y="174562"/>
            <a:ext cx="2254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5-Task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853" y="1891867"/>
            <a:ext cx="6135188" cy="46012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853" y="1099483"/>
            <a:ext cx="580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Moons and Stars – Have another go at these! Ask a grown up to check your work!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 descr="137685602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74" y="856090"/>
            <a:ext cx="377065" cy="36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323" y="843834"/>
            <a:ext cx="442963" cy="412069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90" y="666527"/>
            <a:ext cx="667135" cy="350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66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013" y="277544"/>
            <a:ext cx="10515600" cy="1558441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1</a:t>
            </a:r>
            <a:r>
              <a:rPr lang="en-GB" b="1" u="sng" dirty="0">
                <a:latin typeface="Comic Sans MS" panose="030F0702030302020204" pitchFamily="66" charset="0"/>
              </a:rPr>
              <a:t> </a:t>
            </a:r>
            <a:r>
              <a:rPr lang="en-GB" b="1" u="sng" dirty="0" smtClean="0">
                <a:latin typeface="Comic Sans MS" panose="030F0702030302020204" pitchFamily="66" charset="0"/>
              </a:rPr>
              <a:t/>
            </a:r>
            <a:br>
              <a:rPr lang="en-GB" b="1" u="sng" dirty="0" smtClean="0">
                <a:latin typeface="Comic Sans MS" panose="030F0702030302020204" pitchFamily="66" charset="0"/>
              </a:rPr>
            </a:br>
            <a:r>
              <a:rPr lang="en-GB" b="1" u="sng" dirty="0" smtClean="0">
                <a:latin typeface="Comic Sans MS" panose="030F0702030302020204" pitchFamily="66" charset="0"/>
              </a:rPr>
              <a:t>Reminder</a:t>
            </a:r>
            <a:br>
              <a:rPr lang="en-GB" b="1" u="sng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Addition of two 2 digit numbers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Do you remember?</a:t>
            </a:r>
          </a:p>
          <a:p>
            <a:r>
              <a:rPr lang="en-GB" sz="4400" dirty="0" smtClean="0">
                <a:latin typeface="Comic Sans MS" panose="030F0702030302020204" pitchFamily="66" charset="0"/>
              </a:rPr>
              <a:t>We can add by partitioning into tens and ones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4400" dirty="0" smtClean="0">
                <a:latin typeface="Comic Sans MS" panose="030F0702030302020204" pitchFamily="66" charset="0"/>
              </a:rPr>
              <a:t> + </a:t>
            </a:r>
            <a:r>
              <a:rPr lang="en-GB" sz="4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=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77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50</a:t>
            </a:r>
            <a:r>
              <a:rPr lang="en-GB" sz="4400" dirty="0" smtClean="0">
                <a:latin typeface="Comic Sans MS" panose="030F0702030302020204" pitchFamily="66" charset="0"/>
              </a:rPr>
              <a:t> + </a:t>
            </a:r>
            <a:r>
              <a:rPr lang="en-GB" sz="4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20</a:t>
            </a:r>
            <a:r>
              <a:rPr lang="en-GB" sz="4400" dirty="0" smtClean="0">
                <a:latin typeface="Comic Sans MS" panose="030F0702030302020204" pitchFamily="66" charset="0"/>
              </a:rPr>
              <a:t> = 70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4400" dirty="0" smtClean="0">
                <a:latin typeface="Comic Sans MS" panose="030F0702030302020204" pitchFamily="66" charset="0"/>
              </a:rPr>
              <a:t> +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4400" dirty="0" smtClean="0">
                <a:latin typeface="Comic Sans MS" panose="030F0702030302020204" pitchFamily="66" charset="0"/>
              </a:rPr>
              <a:t> = 7</a:t>
            </a: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</a:rPr>
              <a:t>70 + 7 =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77</a:t>
            </a: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</a:rPr>
              <a:t>Let us practise this today</a:t>
            </a:r>
          </a:p>
          <a:p>
            <a:pPr marL="0" indent="0">
              <a:buNone/>
            </a:pPr>
            <a:endParaRPr lang="en-GB" sz="4400" dirty="0">
              <a:latin typeface="NTFPreCursivefk" panose="03000400000000000000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2857" y="3280229"/>
            <a:ext cx="653143" cy="44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loud Callout 3"/>
          <p:cNvSpPr/>
          <p:nvPr/>
        </p:nvSpPr>
        <p:spPr>
          <a:xfrm>
            <a:off x="7323239" y="1835985"/>
            <a:ext cx="1187716" cy="717150"/>
          </a:xfrm>
          <a:prstGeom prst="cloudCallout">
            <a:avLst>
              <a:gd name="adj1" fmla="val -219085"/>
              <a:gd name="adj2" fmla="val 354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0208" y="863280"/>
            <a:ext cx="878293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Dear Parents,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The children have learnt how to add with different methods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 Sometimes </a:t>
            </a:r>
            <a:r>
              <a:rPr lang="en-GB" dirty="0">
                <a:latin typeface="Comic Sans MS" panose="030F0702030302020204" pitchFamily="66" charset="0"/>
              </a:rPr>
              <a:t>they may choose to draw dienes to help them.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They </a:t>
            </a:r>
            <a:r>
              <a:rPr lang="en-GB" dirty="0">
                <a:latin typeface="Comic Sans MS" panose="030F0702030302020204" pitchFamily="66" charset="0"/>
              </a:rPr>
              <a:t>might prefer to partition into tens and ones which we have also practised. 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>
                <a:latin typeface="Comic Sans MS" panose="030F0702030302020204" pitchFamily="66" charset="0"/>
              </a:rPr>
              <a:t>next method is column addition which is the quickest method of adding larger numbers. We always start by the 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EXPANDED METHOD </a:t>
            </a:r>
            <a:r>
              <a:rPr lang="en-GB" dirty="0">
                <a:latin typeface="Comic Sans MS" panose="030F0702030302020204" pitchFamily="66" charset="0"/>
              </a:rPr>
              <a:t>of addition so children understand what they are doing with tens and ones and this is the new learning for this week.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Next </a:t>
            </a:r>
            <a:r>
              <a:rPr lang="en-GB" dirty="0">
                <a:latin typeface="Comic Sans MS" panose="030F0702030302020204" pitchFamily="66" charset="0"/>
              </a:rPr>
              <a:t>week we will look at the traditional concise </a:t>
            </a:r>
            <a:r>
              <a:rPr lang="en-GB" dirty="0" smtClean="0">
                <a:latin typeface="Comic Sans MS" panose="030F0702030302020204" pitchFamily="66" charset="0"/>
              </a:rPr>
              <a:t>method of column addition..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 If your child is struggling it is ok to HELP and SHOW them how to do each calculation. It is also </a:t>
            </a:r>
            <a:r>
              <a:rPr lang="en-GB" dirty="0" smtClean="0">
                <a:latin typeface="Comic Sans MS" panose="030F0702030302020204" pitchFamily="66" charset="0"/>
              </a:rPr>
              <a:t>acceptable </a:t>
            </a:r>
            <a:r>
              <a:rPr lang="en-GB" dirty="0">
                <a:latin typeface="Comic Sans MS" panose="030F0702030302020204" pitchFamily="66" charset="0"/>
              </a:rPr>
              <a:t>for them just to continue to draw dienes or partition to add. Any method is ok if </a:t>
            </a:r>
            <a:r>
              <a:rPr lang="en-GB" dirty="0" smtClean="0">
                <a:latin typeface="Comic Sans MS" panose="030F0702030302020204" pitchFamily="66" charset="0"/>
              </a:rPr>
              <a:t>they can </a:t>
            </a:r>
            <a:r>
              <a:rPr lang="en-GB" dirty="0">
                <a:latin typeface="Comic Sans MS" panose="030F0702030302020204" pitchFamily="66" charset="0"/>
              </a:rPr>
              <a:t>easily get the correct answer</a:t>
            </a:r>
            <a:r>
              <a:rPr lang="en-GB" dirty="0" smtClean="0">
                <a:latin typeface="Comic Sans MS" panose="030F0702030302020204" pitchFamily="66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Work can be done in exercise books BUT if you can print off squared paper this would be best! (and stick in if time!)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http://www.mathsphere.co.uk/downloads/graph-paper/graph-paper-1cm-squares-blue.pdf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4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8138"/>
            <a:ext cx="10515600" cy="231797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Day 1 Task</a:t>
            </a:r>
            <a:b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Addition by partitioning into tens and ones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2000" cap="none" dirty="0" smtClean="0">
                <a:latin typeface="Comic Sans MS" panose="030F0702030302020204" pitchFamily="66" charset="0"/>
              </a:rPr>
              <a:t>Choose clouds, moons or stars and copy into your exercise books – if you want to print 1 cm squared paper to help with layout this will be even better and then stick into your exercise book.</a:t>
            </a:r>
            <a:br>
              <a:rPr lang="en-GB" sz="2000" cap="none" dirty="0" smtClean="0">
                <a:latin typeface="Comic Sans MS" panose="030F0702030302020204" pitchFamily="66" charset="0"/>
              </a:rPr>
            </a:br>
            <a:r>
              <a:rPr lang="en-GB" sz="2000" cap="none" dirty="0" smtClean="0">
                <a:latin typeface="Comic Sans MS" panose="030F0702030302020204" pitchFamily="66" charset="0"/>
              </a:rPr>
              <a:t/>
            </a:r>
            <a:br>
              <a:rPr lang="en-GB" sz="2000" cap="none" dirty="0" smtClean="0">
                <a:latin typeface="Comic Sans MS" panose="030F0702030302020204" pitchFamily="66" charset="0"/>
              </a:rPr>
            </a:br>
            <a:r>
              <a:rPr lang="en-GB" sz="2000" cap="none" dirty="0">
                <a:latin typeface="Comic Sans MS" panose="030F0702030302020204" pitchFamily="66" charset="0"/>
              </a:rPr>
              <a:t> </a:t>
            </a:r>
            <a:r>
              <a:rPr lang="en-GB" sz="2000" cap="none" dirty="0">
                <a:latin typeface="Comic Sans MS" panose="030F0702030302020204" pitchFamily="66" charset="0"/>
                <a:hlinkClick r:id="rId3"/>
              </a:rPr>
              <a:t>http://</a:t>
            </a:r>
            <a:r>
              <a:rPr lang="en-GB" sz="2000" cap="none" dirty="0" smtClean="0">
                <a:latin typeface="Comic Sans MS" panose="030F0702030302020204" pitchFamily="66" charset="0"/>
                <a:hlinkClick r:id="rId3"/>
              </a:rPr>
              <a:t>www.mathsphere.co.uk/downloads/graph-paper/graph-paper-1cm-squares-blue.pdf</a:t>
            </a:r>
            <a:r>
              <a:rPr lang="en-GB" sz="2000" cap="none" dirty="0" smtClean="0">
                <a:latin typeface="Comic Sans MS" panose="030F0702030302020204" pitchFamily="66" charset="0"/>
              </a:rPr>
              <a:t/>
            </a:r>
            <a:br>
              <a:rPr lang="en-GB" sz="2000" cap="none" dirty="0" smtClean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cap="none" dirty="0" smtClean="0">
                <a:solidFill>
                  <a:srgbClr val="0070C0"/>
                </a:solidFill>
              </a:rPr>
              <a:t/>
            </a:r>
            <a:br>
              <a:rPr lang="en-GB" cap="none" dirty="0" smtClean="0">
                <a:solidFill>
                  <a:srgbClr val="0070C0"/>
                </a:solidFill>
              </a:rPr>
            </a:br>
            <a:endParaRPr lang="en-GB" sz="3100" cap="none" dirty="0">
              <a:solidFill>
                <a:srgbClr val="0070C0"/>
              </a:solidFill>
              <a:latin typeface="NTFPreCursivefk" panose="03000400000000000000" pitchFamily="66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717" y="2541587"/>
            <a:ext cx="8398411" cy="443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414" y="105228"/>
            <a:ext cx="10018713" cy="1752599"/>
          </a:xfrm>
          <a:noFill/>
        </p:spPr>
        <p:txBody>
          <a:bodyPr>
            <a:normAutofit/>
          </a:bodyPr>
          <a:lstStyle/>
          <a:p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GB" sz="2800" b="1" u="sng" dirty="0" smtClean="0">
                <a:latin typeface="Comic Sans MS" panose="030F0702030302020204" pitchFamily="66" charset="0"/>
              </a:rPr>
              <a:t> </a:t>
            </a:r>
            <a:r>
              <a:rPr lang="en-GB" sz="2800" b="1" u="sng" dirty="0">
                <a:latin typeface="Comic Sans MS" panose="030F0702030302020204" pitchFamily="66" charset="0"/>
              </a:rPr>
              <a:t/>
            </a:r>
            <a:br>
              <a:rPr lang="en-GB" sz="2800" b="1" u="sng" dirty="0">
                <a:latin typeface="Comic Sans MS" panose="030F0702030302020204" pitchFamily="66" charset="0"/>
              </a:rPr>
            </a:br>
            <a:r>
              <a:rPr lang="en-GB" sz="2800" b="1" u="sng" dirty="0" smtClean="0">
                <a:latin typeface="Comic Sans MS" panose="030F0702030302020204" pitchFamily="66" charset="0"/>
              </a:rPr>
              <a:t>Expanded Column Method</a:t>
            </a:r>
            <a:r>
              <a:rPr lang="en-GB" sz="2800" b="1" u="sng" dirty="0">
                <a:latin typeface="Comic Sans MS" panose="030F0702030302020204" pitchFamily="66" charset="0"/>
              </a:rPr>
              <a:t/>
            </a:r>
            <a:br>
              <a:rPr lang="en-GB" sz="2800" b="1" u="sng" dirty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>Addition of two 2 digit numbers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115" y="1800223"/>
            <a:ext cx="10018713" cy="2894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There is another way we can add two numbers – we can use the column method of adding.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Today we are using the expanded method of addition.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Add the ones first</a:t>
            </a:r>
            <a:r>
              <a:rPr lang="en-GB" sz="2000" u="sng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and then add the tens.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If you want to try this method of adding (moons and stars) copy these examples into your book.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It is best to use squared paper so that you stay in your columns!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  <a:hlinkClick r:id="rId2"/>
              </a:rPr>
              <a:t>http://www.mathsphere.co.uk/downloads/graph-paper/graph-paper-1cm-squares-blue.pdf</a:t>
            </a: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b="1" u="sng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08" y="4049939"/>
            <a:ext cx="3286125" cy="2647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893" y="3868964"/>
            <a:ext cx="35718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21835"/>
              </p:ext>
            </p:extLst>
          </p:nvPr>
        </p:nvGraphicFramePr>
        <p:xfrm>
          <a:off x="1625599" y="719666"/>
          <a:ext cx="8940800" cy="710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343">
                  <a:extLst>
                    <a:ext uri="{9D8B030D-6E8A-4147-A177-3AD203B41FA5}">
                      <a16:colId xmlns:a16="http://schemas.microsoft.com/office/drawing/2014/main" val="2890800953"/>
                    </a:ext>
                  </a:extLst>
                </a:gridCol>
                <a:gridCol w="6306457">
                  <a:extLst>
                    <a:ext uri="{9D8B030D-6E8A-4147-A177-3AD203B41FA5}">
                      <a16:colId xmlns:a16="http://schemas.microsoft.com/office/drawing/2014/main" val="76179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dirty="0" smtClean="0"/>
                        <a:t>Clouds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dirty="0" smtClean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dirty="0" smtClean="0"/>
                        <a:t> – draw dienes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2000" dirty="0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||  + |</a:t>
                      </a:r>
                      <a:r>
                        <a:rPr lang="en-GB" sz="3200" dirty="0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GB" sz="3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+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+ 10 =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+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+ 10 =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                       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64979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675" y="1597871"/>
            <a:ext cx="5648325" cy="4857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11675" y="719666"/>
            <a:ext cx="538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Moons and Stars – Have a go at these!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5" name="Picture 6" descr="137685602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420" y="1062566"/>
            <a:ext cx="4381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750" y="1088998"/>
            <a:ext cx="466499" cy="412069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452" y="786552"/>
            <a:ext cx="547587" cy="3024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326261" y="142332"/>
            <a:ext cx="34766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2 - Task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40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59153"/>
              </p:ext>
            </p:extLst>
          </p:nvPr>
        </p:nvGraphicFramePr>
        <p:xfrm>
          <a:off x="1392350" y="719666"/>
          <a:ext cx="1037293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5730">
                  <a:extLst>
                    <a:ext uri="{9D8B030D-6E8A-4147-A177-3AD203B41FA5}">
                      <a16:colId xmlns:a16="http://schemas.microsoft.com/office/drawing/2014/main" val="2890800953"/>
                    </a:ext>
                  </a:extLst>
                </a:gridCol>
                <a:gridCol w="6807200">
                  <a:extLst>
                    <a:ext uri="{9D8B030D-6E8A-4147-A177-3AD203B41FA5}">
                      <a16:colId xmlns:a16="http://schemas.microsoft.com/office/drawing/2014/main" val="76179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dirty="0" smtClean="0"/>
                        <a:t>Clouds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dirty="0" smtClean="0"/>
                        <a:t>Copy the number sentences into your book and</a:t>
                      </a:r>
                      <a:r>
                        <a:rPr lang="en-GB" baseline="0" dirty="0" smtClean="0"/>
                        <a:t> fill in the missing numbers by looking at the stick pictures.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baseline="0" dirty="0" err="1" smtClean="0"/>
                        <a:t>eg</a:t>
                      </a:r>
                      <a:endParaRPr lang="en-GB" baseline="0" dirty="0" smtClean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baseline="0" dirty="0" smtClean="0"/>
                        <a:t> 7 + 3 - 10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                       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6497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241" y="1714076"/>
            <a:ext cx="5676900" cy="4857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35032" y="350334"/>
            <a:ext cx="2565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 </a:t>
            </a:r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- Task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717241" y="850062"/>
            <a:ext cx="538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Moons and Stars – Have another go at these!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6" descr="137685602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40" y="1110310"/>
            <a:ext cx="4381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338" y="1143755"/>
            <a:ext cx="466499" cy="412069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5138" y="2442789"/>
            <a:ext cx="3351982" cy="412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9093" y="72162"/>
            <a:ext cx="1048716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Expanded Column addition of 2 digit numbers crossing tens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2480" y="944396"/>
            <a:ext cx="105144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Are you adding even bigger numbers? What happens if your ones come to more than 10?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Have a look at this!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 ones add up to more than 10 (they make 11)  Make sure you put your numbers in the correct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column and remember to add up all the tens at the end. </a:t>
            </a:r>
            <a:r>
              <a:rPr lang="en-GB" b="1" u="sng" dirty="0" smtClean="0">
                <a:latin typeface="Comic Sans MS" panose="030F0702030302020204" pitchFamily="66" charset="0"/>
              </a:rPr>
              <a:t>Copy this into your book.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Use squared paper to help you.</a:t>
            </a:r>
          </a:p>
          <a:p>
            <a:r>
              <a:rPr lang="en-GB" dirty="0">
                <a:latin typeface="Comic Sans MS" panose="030F0702030302020204" pitchFamily="66" charset="0"/>
                <a:hlinkClick r:id="rId2"/>
              </a:rPr>
              <a:t>http://www.mathsphere.co.uk/downloads/graph-paper/graph-paper-1cm-squares-blue.pdf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endParaRPr lang="en-GB" b="1" u="sng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9654" y="2626247"/>
            <a:ext cx="2901431" cy="1867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9788" y="4493623"/>
            <a:ext cx="10160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Now copy out this example too. Do you understand what is happening with our tens and ones?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9654" y="4939911"/>
            <a:ext cx="2901431" cy="177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10612"/>
              </p:ext>
            </p:extLst>
          </p:nvPr>
        </p:nvGraphicFramePr>
        <p:xfrm>
          <a:off x="1287847" y="693541"/>
          <a:ext cx="10372930" cy="585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5730">
                  <a:extLst>
                    <a:ext uri="{9D8B030D-6E8A-4147-A177-3AD203B41FA5}">
                      <a16:colId xmlns:a16="http://schemas.microsoft.com/office/drawing/2014/main" val="2890800953"/>
                    </a:ext>
                  </a:extLst>
                </a:gridCol>
                <a:gridCol w="6807200">
                  <a:extLst>
                    <a:ext uri="{9D8B030D-6E8A-4147-A177-3AD203B41FA5}">
                      <a16:colId xmlns:a16="http://schemas.microsoft.com/office/drawing/2014/main" val="761797738"/>
                    </a:ext>
                  </a:extLst>
                </a:gridCol>
              </a:tblGrid>
              <a:tr h="5850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dirty="0" smtClean="0"/>
                        <a:t>Clouds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Write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switchers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Copy each pair into your book!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+ 6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+ 4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3+7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7+___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+ 1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+ ___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+ 8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+ ___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+ 5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+ __ = 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6497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442" y="1658167"/>
            <a:ext cx="5372100" cy="4743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7424" y="1011836"/>
            <a:ext cx="5387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Moons and Stars – Use the examples above to try these out. Ask a grown up to help you!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9662" y="134673"/>
            <a:ext cx="2254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4-Task</a:t>
            </a:r>
            <a:endParaRPr lang="en-GB" sz="2800" dirty="0"/>
          </a:p>
        </p:txBody>
      </p:sp>
      <p:pic>
        <p:nvPicPr>
          <p:cNvPr id="7" name="Picture 6" descr="137685602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957" y="734293"/>
            <a:ext cx="388626" cy="37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871" y="734293"/>
            <a:ext cx="466499" cy="412069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951" y="693541"/>
            <a:ext cx="400593" cy="350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92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33109</TotalTime>
  <Words>508</Words>
  <Application>Microsoft Office PowerPoint</Application>
  <PresentationFormat>Widescreen</PresentationFormat>
  <Paragraphs>139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Corbel</vt:lpstr>
      <vt:lpstr>NTFPreCursivefk</vt:lpstr>
      <vt:lpstr>Times New Roman</vt:lpstr>
      <vt:lpstr>Parallax</vt:lpstr>
      <vt:lpstr>Year 2 Mathematics week 1 beginning 27/4/20</vt:lpstr>
      <vt:lpstr>Day 1  Reminder Addition of two 2 digit numbers</vt:lpstr>
      <vt:lpstr>PowerPoint Presentation</vt:lpstr>
      <vt:lpstr> Day 1 Task Addition by partitioning into tens and ones Choose clouds, moons or stars and copy into your exercise books – if you want to print 1 cm squared paper to help with layout this will be even better and then stick into your exercise book.   http://www.mathsphere.co.uk/downloads/graph-paper/graph-paper-1cm-squares-blue.pdf   </vt:lpstr>
      <vt:lpstr>Day 2  Expanded Column Method Addition of two 2 digit numbers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Mathematics wk beg ___/4/20</dc:title>
  <dc:creator>Mrs Dalton</dc:creator>
  <cp:lastModifiedBy>Mrs Dalton</cp:lastModifiedBy>
  <cp:revision>35</cp:revision>
  <dcterms:created xsi:type="dcterms:W3CDTF">2020-04-02T07:27:52Z</dcterms:created>
  <dcterms:modified xsi:type="dcterms:W3CDTF">2020-04-25T07:17:05Z</dcterms:modified>
</cp:coreProperties>
</file>