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4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9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9F31-EE63-4F54-AFAD-93C868409966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A47CC-89C9-4603-A58A-FF47476AC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342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9F31-EE63-4F54-AFAD-93C868409966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A47CC-89C9-4603-A58A-FF47476AC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928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9F31-EE63-4F54-AFAD-93C868409966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A47CC-89C9-4603-A58A-FF47476AC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896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9F31-EE63-4F54-AFAD-93C868409966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A47CC-89C9-4603-A58A-FF47476AC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46566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9F31-EE63-4F54-AFAD-93C868409966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A47CC-89C9-4603-A58A-FF47476AC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7231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9F31-EE63-4F54-AFAD-93C868409966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A47CC-89C9-4603-A58A-FF47476AC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81335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9F31-EE63-4F54-AFAD-93C868409966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A47CC-89C9-4603-A58A-FF47476AC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2447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9F31-EE63-4F54-AFAD-93C868409966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A47CC-89C9-4603-A58A-FF47476AC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44254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9F31-EE63-4F54-AFAD-93C868409966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A47CC-89C9-4603-A58A-FF47476AC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1263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9F31-EE63-4F54-AFAD-93C868409966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53CA47CC-89C9-4603-A58A-FF47476AC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3620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9F31-EE63-4F54-AFAD-93C868409966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A47CC-89C9-4603-A58A-FF47476AC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765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9F31-EE63-4F54-AFAD-93C868409966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A47CC-89C9-4603-A58A-FF47476AC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628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9F31-EE63-4F54-AFAD-93C868409966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A47CC-89C9-4603-A58A-FF47476AC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619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9F31-EE63-4F54-AFAD-93C868409966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A47CC-89C9-4603-A58A-FF47476AC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0580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9F31-EE63-4F54-AFAD-93C868409966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A47CC-89C9-4603-A58A-FF47476AC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280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9F31-EE63-4F54-AFAD-93C868409966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A47CC-89C9-4603-A58A-FF47476AC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549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9F31-EE63-4F54-AFAD-93C868409966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A47CC-89C9-4603-A58A-FF47476AC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334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E0A9F31-EE63-4F54-AFAD-93C868409966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3CA47CC-89C9-4603-A58A-FF47476AC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7837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  <p:sldLayoutId id="2147483847" r:id="rId13"/>
    <p:sldLayoutId id="2147483848" r:id="rId14"/>
    <p:sldLayoutId id="2147483849" r:id="rId15"/>
    <p:sldLayoutId id="2147483850" r:id="rId16"/>
    <p:sldLayoutId id="214748385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phere.co.uk/downloads/graph-paper/graph-paper-1cm-squares-blue.pdf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phere.co.uk/downloads/graph-paper/graph-paper-1cm-squares-blue.pdf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mathsphere.co.uk/downloads/graph-paper/graph-paper-1cm-squares-blue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://www.mathsphere.co.uk/downloads/graph-paper/graph-paper-1cm-squares-blue.pdf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Year 2 Mathematics</a:t>
            </a:r>
            <a:br>
              <a:rPr lang="en-GB" dirty="0" smtClean="0">
                <a:latin typeface="Comic Sans MS" panose="030F0702030302020204" pitchFamily="66" charset="0"/>
              </a:rPr>
            </a:br>
            <a:r>
              <a:rPr lang="en-GB" sz="4400" dirty="0" smtClean="0">
                <a:latin typeface="Comic Sans MS" panose="030F0702030302020204" pitchFamily="66" charset="0"/>
              </a:rPr>
              <a:t>week 1 beginning 27/4/20</a:t>
            </a:r>
            <a:endParaRPr lang="en-GB" sz="4400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5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Let’s practise addition!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0342" y="299440"/>
            <a:ext cx="1814286" cy="1730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27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747421"/>
              </p:ext>
            </p:extLst>
          </p:nvPr>
        </p:nvGraphicFramePr>
        <p:xfrm>
          <a:off x="1287847" y="693541"/>
          <a:ext cx="10372930" cy="5772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5730">
                  <a:extLst>
                    <a:ext uri="{9D8B030D-6E8A-4147-A177-3AD203B41FA5}">
                      <a16:colId xmlns:a16="http://schemas.microsoft.com/office/drawing/2014/main" val="2890800953"/>
                    </a:ext>
                  </a:extLst>
                </a:gridCol>
                <a:gridCol w="6807200">
                  <a:extLst>
                    <a:ext uri="{9D8B030D-6E8A-4147-A177-3AD203B41FA5}">
                      <a16:colId xmlns:a16="http://schemas.microsoft.com/office/drawing/2014/main" val="761797738"/>
                    </a:ext>
                  </a:extLst>
                </a:gridCol>
              </a:tblGrid>
              <a:tr h="57725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dirty="0" smtClean="0"/>
                        <a:t>Clouds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Write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the switchers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Copy each pair into your book!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 + 6 = 20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+ 14 = 20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2000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 + 7 =20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7+___ = 20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2000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 + 1 = 20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+ ___ = 20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2000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 + 8 = 20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+ ___ = 20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2000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 + 5 = 20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+ __ = 20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20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Moons and Stars – Use the examples above to try these out. Moons and Stars – Use the examples above to try these out. Ask a grown up to help you!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Ask a grown up to help you!</a:t>
                      </a:r>
                    </a:p>
                    <a:p>
                      <a:pPr algn="ctr"/>
                      <a:endParaRPr lang="en-GB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7364979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4589662" y="174562"/>
            <a:ext cx="22541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u="sng" dirty="0">
                <a:solidFill>
                  <a:srgbClr val="0070C0"/>
                </a:solidFill>
                <a:latin typeface="Comic Sans MS" panose="030F0702030302020204" pitchFamily="66" charset="0"/>
              </a:rPr>
              <a:t>Day </a:t>
            </a:r>
            <a:r>
              <a:rPr lang="en-GB" sz="2800" b="1" u="sng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5-Task</a:t>
            </a:r>
            <a:endParaRPr lang="en-GB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0853" y="1891867"/>
            <a:ext cx="6135188" cy="460126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220853" y="1099483"/>
            <a:ext cx="5804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Moons and Stars – Have another go at these! Ask a grown up to check your work!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6" name="Picture 5" descr="137685602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474" y="856090"/>
            <a:ext cx="377065" cy="360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2323" y="843834"/>
            <a:ext cx="442963" cy="412069"/>
          </a:xfrm>
          <a:prstGeom prst="rect">
            <a:avLst/>
          </a:prstGeom>
          <a:noFill/>
        </p:spPr>
      </p:pic>
      <p:pic>
        <p:nvPicPr>
          <p:cNvPr id="8" name="Pictur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8990" y="666527"/>
            <a:ext cx="667135" cy="35077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9665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013" y="277544"/>
            <a:ext cx="10515600" cy="1558441"/>
          </a:xfrm>
        </p:spPr>
        <p:txBody>
          <a:bodyPr>
            <a:normAutofit fontScale="90000"/>
          </a:bodyPr>
          <a:lstStyle/>
          <a:p>
            <a:r>
              <a:rPr lang="en-GB" b="1" u="sng" dirty="0">
                <a:solidFill>
                  <a:srgbClr val="0070C0"/>
                </a:solidFill>
                <a:latin typeface="Comic Sans MS" panose="030F0702030302020204" pitchFamily="66" charset="0"/>
              </a:rPr>
              <a:t>Day 1</a:t>
            </a:r>
            <a:r>
              <a:rPr lang="en-GB" b="1" u="sng" dirty="0">
                <a:latin typeface="Comic Sans MS" panose="030F0702030302020204" pitchFamily="66" charset="0"/>
              </a:rPr>
              <a:t> </a:t>
            </a:r>
            <a:r>
              <a:rPr lang="en-GB" b="1" u="sng" dirty="0" smtClean="0">
                <a:latin typeface="Comic Sans MS" panose="030F0702030302020204" pitchFamily="66" charset="0"/>
              </a:rPr>
              <a:t/>
            </a:r>
            <a:br>
              <a:rPr lang="en-GB" b="1" u="sng" dirty="0" smtClean="0">
                <a:latin typeface="Comic Sans MS" panose="030F0702030302020204" pitchFamily="66" charset="0"/>
              </a:rPr>
            </a:br>
            <a:r>
              <a:rPr lang="en-GB" b="1" u="sng" dirty="0" smtClean="0">
                <a:latin typeface="Comic Sans MS" panose="030F0702030302020204" pitchFamily="66" charset="0"/>
              </a:rPr>
              <a:t>Reminder</a:t>
            </a:r>
            <a:br>
              <a:rPr lang="en-GB" b="1" u="sng" dirty="0" smtClean="0">
                <a:latin typeface="Comic Sans MS" panose="030F0702030302020204" pitchFamily="66" charset="0"/>
              </a:rPr>
            </a:br>
            <a:r>
              <a:rPr lang="en-GB" dirty="0" smtClean="0">
                <a:latin typeface="Comic Sans MS" panose="030F0702030302020204" pitchFamily="66" charset="0"/>
              </a:rPr>
              <a:t>Addition of two 2 digit numbers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55000" lnSpcReduction="20000"/>
          </a:bodyPr>
          <a:lstStyle/>
          <a:p>
            <a:r>
              <a:rPr lang="en-GB" sz="4400" dirty="0" smtClean="0">
                <a:latin typeface="Comic Sans MS" panose="030F0702030302020204" pitchFamily="66" charset="0"/>
              </a:rPr>
              <a:t>Do you remember?</a:t>
            </a:r>
          </a:p>
          <a:p>
            <a:r>
              <a:rPr lang="en-GB" sz="4400" dirty="0" smtClean="0">
                <a:latin typeface="Comic Sans MS" panose="030F0702030302020204" pitchFamily="66" charset="0"/>
              </a:rPr>
              <a:t>We can add by partitioning into tens and ones</a:t>
            </a:r>
          </a:p>
          <a:p>
            <a:pPr marL="0" indent="0">
              <a:buNone/>
            </a:pPr>
            <a:r>
              <a:rPr lang="en-GB" sz="44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5</a:t>
            </a:r>
            <a:r>
              <a:rPr lang="en-GB" sz="4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GB" sz="4400" dirty="0" smtClean="0">
                <a:latin typeface="Comic Sans MS" panose="030F0702030302020204" pitchFamily="66" charset="0"/>
              </a:rPr>
              <a:t> + </a:t>
            </a:r>
            <a:r>
              <a:rPr lang="en-GB" sz="44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en-GB" sz="4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4 = </a:t>
            </a:r>
            <a:r>
              <a:rPr lang="en-GB" sz="44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77</a:t>
            </a:r>
          </a:p>
          <a:p>
            <a:pPr marL="0" indent="0">
              <a:buNone/>
            </a:pPr>
            <a:r>
              <a:rPr lang="en-GB" sz="44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50</a:t>
            </a:r>
            <a:r>
              <a:rPr lang="en-GB" sz="4400" dirty="0" smtClean="0">
                <a:latin typeface="Comic Sans MS" panose="030F0702030302020204" pitchFamily="66" charset="0"/>
              </a:rPr>
              <a:t> + </a:t>
            </a:r>
            <a:r>
              <a:rPr lang="en-GB" sz="44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20</a:t>
            </a:r>
            <a:r>
              <a:rPr lang="en-GB" sz="4400" dirty="0" smtClean="0">
                <a:latin typeface="Comic Sans MS" panose="030F0702030302020204" pitchFamily="66" charset="0"/>
              </a:rPr>
              <a:t> = 70</a:t>
            </a:r>
          </a:p>
          <a:p>
            <a:pPr marL="0" indent="0">
              <a:buNone/>
            </a:pPr>
            <a:r>
              <a:rPr lang="en-GB" sz="4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GB" sz="4400" dirty="0" smtClean="0">
                <a:latin typeface="Comic Sans MS" panose="030F0702030302020204" pitchFamily="66" charset="0"/>
              </a:rPr>
              <a:t> + </a:t>
            </a:r>
            <a:r>
              <a:rPr lang="en-GB" sz="4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r>
              <a:rPr lang="en-GB" sz="4400" dirty="0" smtClean="0">
                <a:latin typeface="Comic Sans MS" panose="030F0702030302020204" pitchFamily="66" charset="0"/>
              </a:rPr>
              <a:t> = 7</a:t>
            </a:r>
          </a:p>
          <a:p>
            <a:pPr marL="0" indent="0">
              <a:buNone/>
            </a:pPr>
            <a:r>
              <a:rPr lang="en-GB" sz="4400" dirty="0" smtClean="0">
                <a:latin typeface="Comic Sans MS" panose="030F0702030302020204" pitchFamily="66" charset="0"/>
              </a:rPr>
              <a:t>70 + 7 = </a:t>
            </a:r>
            <a:r>
              <a:rPr lang="en-GB" sz="44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77</a:t>
            </a:r>
            <a:endParaRPr lang="en-GB" sz="44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4400" dirty="0" smtClean="0">
                <a:latin typeface="Comic Sans MS" panose="030F0702030302020204" pitchFamily="66" charset="0"/>
              </a:rPr>
              <a:t>Let us practise this today</a:t>
            </a:r>
          </a:p>
          <a:p>
            <a:pPr marL="0" indent="0">
              <a:buNone/>
            </a:pPr>
            <a:endParaRPr lang="en-GB" sz="4400" dirty="0">
              <a:latin typeface="NTFPreCursivefk" panose="03000400000000000000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02857" y="3280229"/>
            <a:ext cx="653143" cy="4499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Cloud Callout 3"/>
          <p:cNvSpPr/>
          <p:nvPr/>
        </p:nvSpPr>
        <p:spPr>
          <a:xfrm>
            <a:off x="7323239" y="1835985"/>
            <a:ext cx="1187716" cy="717150"/>
          </a:xfrm>
          <a:prstGeom prst="cloudCallout">
            <a:avLst>
              <a:gd name="adj1" fmla="val -219085"/>
              <a:gd name="adj2" fmla="val 3540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199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60208" y="863280"/>
            <a:ext cx="8782930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Dear Parents,</a:t>
            </a:r>
            <a:br>
              <a:rPr lang="en-GB" dirty="0">
                <a:latin typeface="Comic Sans MS" panose="030F0702030302020204" pitchFamily="66" charset="0"/>
              </a:rPr>
            </a:br>
            <a:r>
              <a:rPr lang="en-GB" dirty="0">
                <a:latin typeface="Comic Sans MS" panose="030F0702030302020204" pitchFamily="66" charset="0"/>
              </a:rPr>
              <a:t>The children have learnt how to add with different methods</a:t>
            </a:r>
            <a:r>
              <a:rPr lang="en-GB" dirty="0" smtClean="0">
                <a:latin typeface="Comic Sans MS" panose="030F0702030302020204" pitchFamily="66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Comic Sans MS" panose="030F0702030302020204" pitchFamily="66" charset="0"/>
              </a:rPr>
              <a:t> Sometimes </a:t>
            </a:r>
            <a:r>
              <a:rPr lang="en-GB" dirty="0">
                <a:latin typeface="Comic Sans MS" panose="030F0702030302020204" pitchFamily="66" charset="0"/>
              </a:rPr>
              <a:t>they may choose to draw dienes to help them.</a:t>
            </a:r>
            <a:br>
              <a:rPr lang="en-GB" dirty="0">
                <a:latin typeface="Comic Sans MS" panose="030F0702030302020204" pitchFamily="66" charset="0"/>
              </a:rPr>
            </a:br>
            <a:endParaRPr lang="en-GB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Comic Sans MS" panose="030F0702030302020204" pitchFamily="66" charset="0"/>
              </a:rPr>
              <a:t>They </a:t>
            </a:r>
            <a:r>
              <a:rPr lang="en-GB" dirty="0">
                <a:latin typeface="Comic Sans MS" panose="030F0702030302020204" pitchFamily="66" charset="0"/>
              </a:rPr>
              <a:t>might prefer to partition into tens and ones which we have also practised. </a:t>
            </a:r>
            <a:br>
              <a:rPr lang="en-GB" dirty="0">
                <a:latin typeface="Comic Sans MS" panose="030F0702030302020204" pitchFamily="66" charset="0"/>
              </a:rPr>
            </a:br>
            <a:endParaRPr lang="en-GB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Comic Sans MS" panose="030F0702030302020204" pitchFamily="66" charset="0"/>
              </a:rPr>
              <a:t>The </a:t>
            </a:r>
            <a:r>
              <a:rPr lang="en-GB" dirty="0">
                <a:latin typeface="Comic Sans MS" panose="030F0702030302020204" pitchFamily="66" charset="0"/>
              </a:rPr>
              <a:t>next method is column addition which is the quickest method of adding larger numbers. We always start by the </a:t>
            </a:r>
            <a:r>
              <a:rPr lang="en-GB" dirty="0">
                <a:solidFill>
                  <a:srgbClr val="00B050"/>
                </a:solidFill>
                <a:latin typeface="Comic Sans MS" panose="030F0702030302020204" pitchFamily="66" charset="0"/>
              </a:rPr>
              <a:t>EXPANDED METHOD </a:t>
            </a:r>
            <a:r>
              <a:rPr lang="en-GB" dirty="0">
                <a:latin typeface="Comic Sans MS" panose="030F0702030302020204" pitchFamily="66" charset="0"/>
              </a:rPr>
              <a:t>of addition so children understand what they are doing with tens and ones and this is the new learning for this week. </a:t>
            </a:r>
            <a:endParaRPr lang="en-GB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Comic Sans MS" panose="030F0702030302020204" pitchFamily="66" charset="0"/>
              </a:rPr>
              <a:t>Next </a:t>
            </a:r>
            <a:r>
              <a:rPr lang="en-GB" dirty="0">
                <a:latin typeface="Comic Sans MS" panose="030F0702030302020204" pitchFamily="66" charset="0"/>
              </a:rPr>
              <a:t>week we will look at the traditional concise </a:t>
            </a:r>
            <a:r>
              <a:rPr lang="en-GB" dirty="0" smtClean="0">
                <a:latin typeface="Comic Sans MS" panose="030F0702030302020204" pitchFamily="66" charset="0"/>
              </a:rPr>
              <a:t>method of column addition..</a:t>
            </a:r>
            <a:r>
              <a:rPr lang="en-GB" dirty="0">
                <a:latin typeface="Comic Sans MS" panose="030F0702030302020204" pitchFamily="66" charset="0"/>
              </a:rPr>
              <a:t/>
            </a:r>
            <a:br>
              <a:rPr lang="en-GB" dirty="0">
                <a:latin typeface="Comic Sans MS" panose="030F0702030302020204" pitchFamily="66" charset="0"/>
              </a:rPr>
            </a:br>
            <a:r>
              <a:rPr lang="en-GB" dirty="0">
                <a:latin typeface="Comic Sans MS" panose="030F0702030302020204" pitchFamily="66" charset="0"/>
              </a:rPr>
              <a:t> If your child is struggling it is ok to HELP and SHOW them how to do each calculation. It is also </a:t>
            </a:r>
            <a:r>
              <a:rPr lang="en-GB" dirty="0" smtClean="0">
                <a:latin typeface="Comic Sans MS" panose="030F0702030302020204" pitchFamily="66" charset="0"/>
              </a:rPr>
              <a:t>acceptable </a:t>
            </a:r>
            <a:r>
              <a:rPr lang="en-GB" dirty="0">
                <a:latin typeface="Comic Sans MS" panose="030F0702030302020204" pitchFamily="66" charset="0"/>
              </a:rPr>
              <a:t>for them just to continue to draw dienes or partition to add. Any method is ok if </a:t>
            </a:r>
            <a:r>
              <a:rPr lang="en-GB" dirty="0" smtClean="0">
                <a:latin typeface="Comic Sans MS" panose="030F0702030302020204" pitchFamily="66" charset="0"/>
              </a:rPr>
              <a:t>they can </a:t>
            </a:r>
            <a:r>
              <a:rPr lang="en-GB" dirty="0">
                <a:latin typeface="Comic Sans MS" panose="030F0702030302020204" pitchFamily="66" charset="0"/>
              </a:rPr>
              <a:t>easily get the correct answer</a:t>
            </a:r>
            <a:r>
              <a:rPr lang="en-GB" dirty="0" smtClean="0">
                <a:latin typeface="Comic Sans MS" panose="030F0702030302020204" pitchFamily="66" charset="0"/>
              </a:rPr>
              <a:t>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Comic Sans MS" panose="030F0702030302020204" pitchFamily="66" charset="0"/>
              </a:rPr>
              <a:t>Work can be done in exercise books BUT if you can print off squared paper this would be best! (and stick in if time!)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omic Sans MS" panose="030F0702030302020204" pitchFamily="66" charset="0"/>
                <a:hlinkClick r:id="rId2"/>
              </a:rPr>
              <a:t>http://www.mathsphere.co.uk/downloads/graph-paper/graph-paper-1cm-squares-blue.pdf</a:t>
            </a:r>
            <a:r>
              <a:rPr lang="en-GB" dirty="0">
                <a:latin typeface="Comic Sans MS" panose="030F0702030302020204" pitchFamily="66" charset="0"/>
              </a:rPr>
              <a:t/>
            </a:r>
            <a:br>
              <a:rPr lang="en-GB" dirty="0">
                <a:latin typeface="Comic Sans MS" panose="030F0702030302020204" pitchFamily="66" charset="0"/>
              </a:rPr>
            </a:br>
            <a:endParaRPr lang="en-GB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4449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8138"/>
            <a:ext cx="10515600" cy="2317975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en-GB" b="1" u="sng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Day 1 Task</a:t>
            </a:r>
            <a:br>
              <a:rPr lang="en-GB" b="1" u="sng" dirty="0" smtClean="0">
                <a:solidFill>
                  <a:srgbClr val="0070C0"/>
                </a:solidFill>
                <a:latin typeface="Comic Sans MS" panose="030F0702030302020204" pitchFamily="66" charset="0"/>
              </a:rPr>
            </a:br>
            <a:r>
              <a:rPr lang="en-GB" dirty="0" smtClean="0">
                <a:latin typeface="Comic Sans MS" panose="030F0702030302020204" pitchFamily="66" charset="0"/>
              </a:rPr>
              <a:t>Addition by partitioning into tens and ones</a:t>
            </a:r>
            <a:br>
              <a:rPr lang="en-GB" dirty="0" smtClean="0">
                <a:latin typeface="Comic Sans MS" panose="030F0702030302020204" pitchFamily="66" charset="0"/>
              </a:rPr>
            </a:br>
            <a:r>
              <a:rPr lang="en-GB" sz="2000" cap="none" dirty="0" smtClean="0">
                <a:latin typeface="Comic Sans MS" panose="030F0702030302020204" pitchFamily="66" charset="0"/>
              </a:rPr>
              <a:t>Choose clouds, moons or stars and copy into your exercise books – if you want to print 1 cm squared paper to help with layout this will be even better and then stick into your exercise book.</a:t>
            </a:r>
            <a:br>
              <a:rPr lang="en-GB" sz="2000" cap="none" dirty="0" smtClean="0">
                <a:latin typeface="Comic Sans MS" panose="030F0702030302020204" pitchFamily="66" charset="0"/>
              </a:rPr>
            </a:br>
            <a:r>
              <a:rPr lang="en-GB" sz="2000" cap="none" dirty="0" smtClean="0">
                <a:latin typeface="Comic Sans MS" panose="030F0702030302020204" pitchFamily="66" charset="0"/>
              </a:rPr>
              <a:t/>
            </a:r>
            <a:br>
              <a:rPr lang="en-GB" sz="2000" cap="none" dirty="0" smtClean="0">
                <a:latin typeface="Comic Sans MS" panose="030F0702030302020204" pitchFamily="66" charset="0"/>
              </a:rPr>
            </a:br>
            <a:r>
              <a:rPr lang="en-GB" sz="2000" cap="none" dirty="0">
                <a:latin typeface="Comic Sans MS" panose="030F0702030302020204" pitchFamily="66" charset="0"/>
              </a:rPr>
              <a:t> </a:t>
            </a:r>
            <a:r>
              <a:rPr lang="en-GB" sz="2000" cap="none" dirty="0">
                <a:latin typeface="Comic Sans MS" panose="030F0702030302020204" pitchFamily="66" charset="0"/>
                <a:hlinkClick r:id="rId3"/>
              </a:rPr>
              <a:t>http://</a:t>
            </a:r>
            <a:r>
              <a:rPr lang="en-GB" sz="2000" cap="none" dirty="0" smtClean="0">
                <a:latin typeface="Comic Sans MS" panose="030F0702030302020204" pitchFamily="66" charset="0"/>
                <a:hlinkClick r:id="rId3"/>
              </a:rPr>
              <a:t>www.mathsphere.co.uk/downloads/graph-paper/graph-paper-1cm-squares-blue.pdf</a:t>
            </a:r>
            <a:r>
              <a:rPr lang="en-GB" sz="2000" cap="none" dirty="0" smtClean="0">
                <a:latin typeface="Comic Sans MS" panose="030F0702030302020204" pitchFamily="66" charset="0"/>
              </a:rPr>
              <a:t/>
            </a:r>
            <a:br>
              <a:rPr lang="en-GB" sz="2000" cap="none" dirty="0" smtClean="0">
                <a:latin typeface="Comic Sans MS" panose="030F0702030302020204" pitchFamily="66" charset="0"/>
              </a:rPr>
            </a:br>
            <a:r>
              <a:rPr lang="en-GB" sz="2000" dirty="0">
                <a:latin typeface="Comic Sans MS" panose="030F0702030302020204" pitchFamily="66" charset="0"/>
              </a:rPr>
              <a:t/>
            </a:r>
            <a:br>
              <a:rPr lang="en-GB" sz="2000" dirty="0">
                <a:latin typeface="Comic Sans MS" panose="030F0702030302020204" pitchFamily="66" charset="0"/>
              </a:rPr>
            </a:br>
            <a:r>
              <a:rPr lang="en-GB" cap="none" dirty="0" smtClean="0">
                <a:solidFill>
                  <a:srgbClr val="0070C0"/>
                </a:solidFill>
              </a:rPr>
              <a:t/>
            </a:r>
            <a:br>
              <a:rPr lang="en-GB" cap="none" dirty="0" smtClean="0">
                <a:solidFill>
                  <a:srgbClr val="0070C0"/>
                </a:solidFill>
              </a:rPr>
            </a:br>
            <a:endParaRPr lang="en-GB" sz="3100" cap="none" dirty="0">
              <a:solidFill>
                <a:srgbClr val="0070C0"/>
              </a:solidFill>
              <a:latin typeface="NTFPreCursivefk" panose="03000400000000000000" pitchFamily="66" charset="0"/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3717" y="2541587"/>
            <a:ext cx="8398411" cy="4433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88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2414" y="105228"/>
            <a:ext cx="10018713" cy="1752599"/>
          </a:xfrm>
          <a:noFill/>
        </p:spPr>
        <p:txBody>
          <a:bodyPr>
            <a:normAutofit/>
          </a:bodyPr>
          <a:lstStyle/>
          <a:p>
            <a:r>
              <a:rPr lang="en-GB" sz="2800" b="1" u="sng" dirty="0">
                <a:solidFill>
                  <a:srgbClr val="0070C0"/>
                </a:solidFill>
                <a:latin typeface="Comic Sans MS" panose="030F0702030302020204" pitchFamily="66" charset="0"/>
              </a:rPr>
              <a:t>Day </a:t>
            </a:r>
            <a:r>
              <a:rPr lang="en-GB" sz="2800" b="1" u="sng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en-GB" sz="2800" b="1" u="sng" dirty="0" smtClean="0">
                <a:latin typeface="Comic Sans MS" panose="030F0702030302020204" pitchFamily="66" charset="0"/>
              </a:rPr>
              <a:t> </a:t>
            </a:r>
            <a:r>
              <a:rPr lang="en-GB" sz="2800" b="1" u="sng" dirty="0">
                <a:latin typeface="Comic Sans MS" panose="030F0702030302020204" pitchFamily="66" charset="0"/>
              </a:rPr>
              <a:t/>
            </a:r>
            <a:br>
              <a:rPr lang="en-GB" sz="2800" b="1" u="sng" dirty="0">
                <a:latin typeface="Comic Sans MS" panose="030F0702030302020204" pitchFamily="66" charset="0"/>
              </a:rPr>
            </a:br>
            <a:r>
              <a:rPr lang="en-GB" sz="2800" b="1" u="sng" dirty="0" smtClean="0">
                <a:latin typeface="Comic Sans MS" panose="030F0702030302020204" pitchFamily="66" charset="0"/>
              </a:rPr>
              <a:t>Expanded Column Method</a:t>
            </a:r>
            <a:r>
              <a:rPr lang="en-GB" sz="2800" b="1" u="sng" dirty="0">
                <a:latin typeface="Comic Sans MS" panose="030F0702030302020204" pitchFamily="66" charset="0"/>
              </a:rPr>
              <a:t/>
            </a:r>
            <a:br>
              <a:rPr lang="en-GB" sz="2800" b="1" u="sng" dirty="0">
                <a:latin typeface="Comic Sans MS" panose="030F0702030302020204" pitchFamily="66" charset="0"/>
              </a:rPr>
            </a:br>
            <a:r>
              <a:rPr lang="en-GB" sz="2800" dirty="0">
                <a:latin typeface="Comic Sans MS" panose="030F0702030302020204" pitchFamily="66" charset="0"/>
              </a:rPr>
              <a:t>Addition of two 2 digit numbers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0115" y="1800223"/>
            <a:ext cx="10018713" cy="289424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2000" dirty="0" smtClean="0">
                <a:latin typeface="Comic Sans MS" panose="030F0702030302020204" pitchFamily="66" charset="0"/>
              </a:rPr>
              <a:t>There is another way we can add two numbers – we can use the column method of adding. </a:t>
            </a:r>
            <a:r>
              <a:rPr lang="en-GB" sz="2000" b="1" u="sng" dirty="0" smtClean="0">
                <a:latin typeface="Comic Sans MS" panose="030F0702030302020204" pitchFamily="66" charset="0"/>
              </a:rPr>
              <a:t>Today we are using the expanded method of addition.</a:t>
            </a:r>
          </a:p>
          <a:p>
            <a:pPr marL="0" indent="0">
              <a:buNone/>
            </a:pPr>
            <a:r>
              <a:rPr lang="en-GB" sz="2000" dirty="0" smtClean="0">
                <a:latin typeface="Comic Sans MS" panose="030F0702030302020204" pitchFamily="66" charset="0"/>
              </a:rPr>
              <a:t>Add the ones first</a:t>
            </a:r>
            <a:r>
              <a:rPr lang="en-GB" sz="2000" u="sng" dirty="0" smtClean="0">
                <a:latin typeface="Comic Sans MS" panose="030F0702030302020204" pitchFamily="66" charset="0"/>
              </a:rPr>
              <a:t> </a:t>
            </a:r>
            <a:r>
              <a:rPr lang="en-GB" sz="2000" dirty="0" smtClean="0">
                <a:latin typeface="Comic Sans MS" panose="030F0702030302020204" pitchFamily="66" charset="0"/>
              </a:rPr>
              <a:t>and then add the tens.</a:t>
            </a:r>
          </a:p>
          <a:p>
            <a:pPr marL="0" indent="0">
              <a:buNone/>
            </a:pPr>
            <a:r>
              <a:rPr lang="en-GB" sz="2000" dirty="0" smtClean="0">
                <a:latin typeface="Comic Sans MS" panose="030F0702030302020204" pitchFamily="66" charset="0"/>
              </a:rPr>
              <a:t>If you want to try this method of adding (moons and stars) copy these examples into your book. </a:t>
            </a:r>
            <a:r>
              <a:rPr lang="en-GB" sz="2000" b="1" u="sng" dirty="0" smtClean="0">
                <a:latin typeface="Comic Sans MS" panose="030F0702030302020204" pitchFamily="66" charset="0"/>
              </a:rPr>
              <a:t>It is best to use squared paper so that you stay in your columns!</a:t>
            </a:r>
          </a:p>
          <a:p>
            <a:pPr marL="0" indent="0">
              <a:buNone/>
            </a:pPr>
            <a:r>
              <a:rPr lang="en-GB" sz="2000" dirty="0">
                <a:latin typeface="Comic Sans MS" panose="030F0702030302020204" pitchFamily="66" charset="0"/>
                <a:hlinkClick r:id="rId2"/>
              </a:rPr>
              <a:t>http://www.mathsphere.co.uk/downloads/graph-paper/graph-paper-1cm-squares-blue.pdf</a:t>
            </a:r>
            <a:r>
              <a:rPr lang="en-GB" sz="2000" dirty="0">
                <a:latin typeface="Comic Sans MS" panose="030F0702030302020204" pitchFamily="66" charset="0"/>
              </a:rPr>
              <a:t/>
            </a:r>
            <a:br>
              <a:rPr lang="en-GB" sz="2000" dirty="0">
                <a:latin typeface="Comic Sans MS" panose="030F0702030302020204" pitchFamily="66" charset="0"/>
              </a:rPr>
            </a:br>
            <a:r>
              <a:rPr lang="en-GB" sz="2000" dirty="0">
                <a:latin typeface="Comic Sans MS" panose="030F0702030302020204" pitchFamily="66" charset="0"/>
              </a:rPr>
              <a:t/>
            </a:r>
            <a:br>
              <a:rPr lang="en-GB" sz="2000" dirty="0">
                <a:latin typeface="Comic Sans MS" panose="030F0702030302020204" pitchFamily="66" charset="0"/>
              </a:rPr>
            </a:br>
            <a:endParaRPr lang="en-GB" sz="2000" b="1" u="sng" dirty="0" smtClean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8708" y="4049939"/>
            <a:ext cx="3286125" cy="26479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80893" y="3868964"/>
            <a:ext cx="3571875" cy="282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89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321835"/>
              </p:ext>
            </p:extLst>
          </p:nvPr>
        </p:nvGraphicFramePr>
        <p:xfrm>
          <a:off x="1625599" y="719666"/>
          <a:ext cx="8940800" cy="710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4343">
                  <a:extLst>
                    <a:ext uri="{9D8B030D-6E8A-4147-A177-3AD203B41FA5}">
                      <a16:colId xmlns:a16="http://schemas.microsoft.com/office/drawing/2014/main" val="2890800953"/>
                    </a:ext>
                  </a:extLst>
                </a:gridCol>
                <a:gridCol w="6306457">
                  <a:extLst>
                    <a:ext uri="{9D8B030D-6E8A-4147-A177-3AD203B41FA5}">
                      <a16:colId xmlns:a16="http://schemas.microsoft.com/office/drawing/2014/main" val="7617977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dirty="0" smtClean="0"/>
                        <a:t>Clouds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dirty="0" smtClean="0"/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dirty="0" smtClean="0"/>
                        <a:t> – draw dienes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 </a:t>
                      </a: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 </a:t>
                      </a: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GB" sz="2000" dirty="0" smtClean="0">
                          <a:solidFill>
                            <a:srgbClr val="FFFF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||  + |</a:t>
                      </a:r>
                      <a:r>
                        <a:rPr lang="en-GB" sz="3200" dirty="0" smtClean="0">
                          <a:solidFill>
                            <a:srgbClr val="FFFF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GB" sz="32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20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 </a:t>
                      </a: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 =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 + 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 </a:t>
                      </a: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 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 + 10 = 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0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</a:t>
                      </a: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 </a:t>
                      </a: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 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+ 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 </a:t>
                      </a: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 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 </a:t>
                      </a: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+ 10 =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r>
                        <a:rPr lang="en-GB" dirty="0" smtClean="0"/>
                        <a:t>                         </a:t>
                      </a:r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7364979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1675" y="1597871"/>
            <a:ext cx="5648325" cy="48577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511675" y="719666"/>
            <a:ext cx="5387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Moons and Stars – Have a go at these!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3075" name="Picture 6" descr="137685602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6420" y="1062566"/>
            <a:ext cx="438150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2750" y="1088998"/>
            <a:ext cx="466499" cy="412069"/>
          </a:xfrm>
          <a:prstGeom prst="rect">
            <a:avLst/>
          </a:prstGeom>
          <a:noFill/>
        </p:spPr>
      </p:pic>
      <p:pic>
        <p:nvPicPr>
          <p:cNvPr id="10" name="Picture 9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9452" y="786552"/>
            <a:ext cx="547587" cy="302446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4326261" y="142332"/>
            <a:ext cx="347661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800" b="1" u="sng" dirty="0">
                <a:solidFill>
                  <a:srgbClr val="0070C0"/>
                </a:solidFill>
                <a:latin typeface="Comic Sans MS" panose="030F0702030302020204" pitchFamily="66" charset="0"/>
              </a:rPr>
              <a:t>Day </a:t>
            </a:r>
            <a:r>
              <a:rPr lang="en-GB" sz="2800" b="1" u="sng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2 - Task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93408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259153"/>
              </p:ext>
            </p:extLst>
          </p:nvPr>
        </p:nvGraphicFramePr>
        <p:xfrm>
          <a:off x="1392350" y="719666"/>
          <a:ext cx="1037293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5730">
                  <a:extLst>
                    <a:ext uri="{9D8B030D-6E8A-4147-A177-3AD203B41FA5}">
                      <a16:colId xmlns:a16="http://schemas.microsoft.com/office/drawing/2014/main" val="2890800953"/>
                    </a:ext>
                  </a:extLst>
                </a:gridCol>
                <a:gridCol w="6807200">
                  <a:extLst>
                    <a:ext uri="{9D8B030D-6E8A-4147-A177-3AD203B41FA5}">
                      <a16:colId xmlns:a16="http://schemas.microsoft.com/office/drawing/2014/main" val="7617977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dirty="0" smtClean="0"/>
                        <a:t>Clouds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dirty="0" smtClean="0"/>
                        <a:t>Copy the number sentences into your book and</a:t>
                      </a:r>
                      <a:r>
                        <a:rPr lang="en-GB" baseline="0" dirty="0" smtClean="0"/>
                        <a:t> fill in the missing numbers by looking at the stick pictures.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baseline="0" dirty="0" err="1" smtClean="0"/>
                        <a:t>eg</a:t>
                      </a:r>
                      <a:endParaRPr lang="en-GB" baseline="0" dirty="0" smtClean="0"/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baseline="0" dirty="0" smtClean="0"/>
                        <a:t> 7 + 3 - 10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r>
                        <a:rPr lang="en-GB" dirty="0" smtClean="0"/>
                        <a:t>                         </a:t>
                      </a:r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7364979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7241" y="1714076"/>
            <a:ext cx="5676900" cy="485775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135032" y="350334"/>
            <a:ext cx="25651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u="sng" dirty="0">
                <a:solidFill>
                  <a:srgbClr val="0070C0"/>
                </a:solidFill>
                <a:latin typeface="Comic Sans MS" panose="030F0702030302020204" pitchFamily="66" charset="0"/>
              </a:rPr>
              <a:t>Day </a:t>
            </a:r>
            <a:r>
              <a:rPr lang="en-GB" sz="2800" b="1" u="sng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3 </a:t>
            </a:r>
            <a:r>
              <a:rPr lang="en-GB" sz="2800" b="1" u="sng" dirty="0">
                <a:solidFill>
                  <a:srgbClr val="0070C0"/>
                </a:solidFill>
                <a:latin typeface="Comic Sans MS" panose="030F0702030302020204" pitchFamily="66" charset="0"/>
              </a:rPr>
              <a:t>- Task</a:t>
            </a:r>
            <a:endParaRPr lang="en-GB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717241" y="850062"/>
            <a:ext cx="5387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Moons and Stars – Have another go at these!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6" name="Picture 6" descr="137685602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7140" y="1110310"/>
            <a:ext cx="438150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3338" y="1143755"/>
            <a:ext cx="466499" cy="412069"/>
          </a:xfrm>
          <a:prstGeom prst="rect">
            <a:avLst/>
          </a:prstGeom>
          <a:noFill/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45138" y="2442789"/>
            <a:ext cx="3351982" cy="4129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17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59093" y="72162"/>
            <a:ext cx="10487166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u="sng" dirty="0">
                <a:solidFill>
                  <a:srgbClr val="0070C0"/>
                </a:solidFill>
                <a:latin typeface="Comic Sans MS" panose="030F0702030302020204" pitchFamily="66" charset="0"/>
              </a:rPr>
              <a:t>Day </a:t>
            </a:r>
            <a:r>
              <a:rPr lang="en-GB" sz="2800" b="1" u="sng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4</a:t>
            </a:r>
          </a:p>
          <a:p>
            <a:pPr algn="ctr"/>
            <a:r>
              <a:rPr lang="en-GB" sz="2800" b="1" u="sng" dirty="0" smtClean="0">
                <a:latin typeface="Comic Sans MS" panose="030F0702030302020204" pitchFamily="66" charset="0"/>
              </a:rPr>
              <a:t>Expanded Column addition of 2 digit numbers crossing tens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02480" y="944396"/>
            <a:ext cx="1051441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Are you adding even bigger numbers? What happens if your ones come to more than 10?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Have a look at this!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The ones add up to more than 10 (they make 11)  Make sure you put your numbers in the correct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 column and remember to add up all the tens at the end. </a:t>
            </a:r>
            <a:r>
              <a:rPr lang="en-GB" b="1" u="sng" dirty="0" smtClean="0">
                <a:latin typeface="Comic Sans MS" panose="030F0702030302020204" pitchFamily="66" charset="0"/>
              </a:rPr>
              <a:t>Copy this into your book. 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Use squared paper to help you.</a:t>
            </a:r>
          </a:p>
          <a:p>
            <a:r>
              <a:rPr lang="en-GB" dirty="0">
                <a:latin typeface="Comic Sans MS" panose="030F0702030302020204" pitchFamily="66" charset="0"/>
                <a:hlinkClick r:id="rId2"/>
              </a:rPr>
              <a:t>http://www.mathsphere.co.uk/downloads/graph-paper/graph-paper-1cm-squares-blue.pdf</a:t>
            </a:r>
            <a:r>
              <a:rPr lang="en-GB" dirty="0">
                <a:latin typeface="Comic Sans MS" panose="030F0702030302020204" pitchFamily="66" charset="0"/>
              </a:rPr>
              <a:t/>
            </a:r>
            <a:br>
              <a:rPr lang="en-GB" dirty="0">
                <a:latin typeface="Comic Sans MS" panose="030F0702030302020204" pitchFamily="66" charset="0"/>
              </a:rPr>
            </a:br>
            <a:r>
              <a:rPr lang="en-GB" dirty="0">
                <a:latin typeface="Comic Sans MS" panose="030F0702030302020204" pitchFamily="66" charset="0"/>
              </a:rPr>
              <a:t/>
            </a:r>
            <a:br>
              <a:rPr lang="en-GB" dirty="0">
                <a:latin typeface="Comic Sans MS" panose="030F0702030302020204" pitchFamily="66" charset="0"/>
              </a:rPr>
            </a:br>
            <a:endParaRPr lang="en-GB" b="1" u="sng" dirty="0">
              <a:latin typeface="Comic Sans MS" panose="030F0702030302020204" pitchFamily="66" charset="0"/>
            </a:endParaRPr>
          </a:p>
          <a:p>
            <a:endParaRPr lang="en-GB" dirty="0" smtClean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89654" y="2626247"/>
            <a:ext cx="2901431" cy="186737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99788" y="4493623"/>
            <a:ext cx="101601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Now copy out this example too. Do you understand what is happening with our tens and ones?</a:t>
            </a:r>
          </a:p>
          <a:p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89654" y="4939911"/>
            <a:ext cx="2901431" cy="1773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97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1510612"/>
              </p:ext>
            </p:extLst>
          </p:nvPr>
        </p:nvGraphicFramePr>
        <p:xfrm>
          <a:off x="1287847" y="693541"/>
          <a:ext cx="10372930" cy="5850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5730">
                  <a:extLst>
                    <a:ext uri="{9D8B030D-6E8A-4147-A177-3AD203B41FA5}">
                      <a16:colId xmlns:a16="http://schemas.microsoft.com/office/drawing/2014/main" val="2890800953"/>
                    </a:ext>
                  </a:extLst>
                </a:gridCol>
                <a:gridCol w="6807200">
                  <a:extLst>
                    <a:ext uri="{9D8B030D-6E8A-4147-A177-3AD203B41FA5}">
                      <a16:colId xmlns:a16="http://schemas.microsoft.com/office/drawing/2014/main" val="761797738"/>
                    </a:ext>
                  </a:extLst>
                </a:gridCol>
              </a:tblGrid>
              <a:tr h="58509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dirty="0" smtClean="0"/>
                        <a:t>Clouds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Write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the switchers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Copy each pair into your book!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+ 6 = 10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+ 4 = 10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2000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3+7 = 10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7+___ = 10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2000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 + 1 = 10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+ ___ = 10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2000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+ 8 = 10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+ ___ = 10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2000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+ 5 = 10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+ __ = 10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20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7364979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2442" y="1658167"/>
            <a:ext cx="5372100" cy="47434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547424" y="1011836"/>
            <a:ext cx="5387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Moons and Stars – Use the examples above to try these out. Ask a grown up to help you!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89662" y="134673"/>
            <a:ext cx="22541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u="sng" dirty="0">
                <a:solidFill>
                  <a:srgbClr val="0070C0"/>
                </a:solidFill>
                <a:latin typeface="Comic Sans MS" panose="030F0702030302020204" pitchFamily="66" charset="0"/>
              </a:rPr>
              <a:t>Day 4-Task</a:t>
            </a:r>
            <a:endParaRPr lang="en-GB" sz="2800" dirty="0"/>
          </a:p>
        </p:txBody>
      </p:sp>
      <p:pic>
        <p:nvPicPr>
          <p:cNvPr id="7" name="Picture 6" descr="137685602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9957" y="734293"/>
            <a:ext cx="388626" cy="371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4871" y="734293"/>
            <a:ext cx="466499" cy="412069"/>
          </a:xfrm>
          <a:prstGeom prst="rect">
            <a:avLst/>
          </a:prstGeom>
          <a:noFill/>
        </p:spPr>
      </p:pic>
      <p:pic>
        <p:nvPicPr>
          <p:cNvPr id="9" name="Picture 8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7951" y="693541"/>
            <a:ext cx="400593" cy="35077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4925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33109</TotalTime>
  <Words>508</Words>
  <Application>Microsoft Office PowerPoint</Application>
  <PresentationFormat>Widescreen</PresentationFormat>
  <Paragraphs>139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Comic Sans MS</vt:lpstr>
      <vt:lpstr>Corbel</vt:lpstr>
      <vt:lpstr>NTFPreCursivefk</vt:lpstr>
      <vt:lpstr>Times New Roman</vt:lpstr>
      <vt:lpstr>Parallax</vt:lpstr>
      <vt:lpstr>Year 2 Mathematics week 1 beginning 27/4/20</vt:lpstr>
      <vt:lpstr>Day 1  Reminder Addition of two 2 digit numbers</vt:lpstr>
      <vt:lpstr>PowerPoint Presentation</vt:lpstr>
      <vt:lpstr> Day 1 Task Addition by partitioning into tens and ones Choose clouds, moons or stars and copy into your exercise books – if you want to print 1 cm squared paper to help with layout this will be even better and then stick into your exercise book.   http://www.mathsphere.co.uk/downloads/graph-paper/graph-paper-1cm-squares-blue.pdf   </vt:lpstr>
      <vt:lpstr>Day 2  Expanded Column Method Addition of two 2 digit numbers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2 Mathematics wk beg ___/4/20</dc:title>
  <dc:creator>Mrs Dalton</dc:creator>
  <cp:lastModifiedBy>Mrs Dalton</cp:lastModifiedBy>
  <cp:revision>35</cp:revision>
  <dcterms:created xsi:type="dcterms:W3CDTF">2020-04-02T07:27:52Z</dcterms:created>
  <dcterms:modified xsi:type="dcterms:W3CDTF">2020-04-25T07:17:05Z</dcterms:modified>
</cp:coreProperties>
</file>