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B7B5"/>
    <a:srgbClr val="FAF9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12034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A9F31-EE63-4F54-AFAD-93C868409966}"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409492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022896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234656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3423723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1498133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309244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934425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38126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423620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0A9F31-EE63-4F54-AFAD-93C868409966}"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416776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0A9F31-EE63-4F54-AFAD-93C868409966}"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310062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0A9F31-EE63-4F54-AFAD-93C868409966}"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12261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0A9F31-EE63-4F54-AFAD-93C868409966}" type="datetimeFigureOut">
              <a:rPr lang="en-GB" smtClean="0"/>
              <a:t>29/04/2020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820580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A9F31-EE63-4F54-AFAD-93C868409966}" type="datetimeFigureOut">
              <a:rPr lang="en-GB" smtClean="0"/>
              <a:t>29/04/2020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52328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A9F31-EE63-4F54-AFAD-93C868409966}"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1390549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E0A9F31-EE63-4F54-AFAD-93C868409966}"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CA47CC-89C9-4603-A58A-FF47476AC130}" type="slidenum">
              <a:rPr lang="en-GB" smtClean="0"/>
              <a:t>‹#›</a:t>
            </a:fld>
            <a:endParaRPr lang="en-GB"/>
          </a:p>
        </p:txBody>
      </p:sp>
    </p:spTree>
    <p:extLst>
      <p:ext uri="{BB962C8B-B14F-4D97-AF65-F5344CB8AC3E}">
        <p14:creationId xmlns:p14="http://schemas.microsoft.com/office/powerpoint/2010/main" val="2722334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0A9F31-EE63-4F54-AFAD-93C868409966}" type="datetimeFigureOut">
              <a:rPr lang="en-GB" smtClean="0"/>
              <a:t>29/04/2020</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3CA47CC-89C9-4603-A58A-FF47476AC130}" type="slidenum">
              <a:rPr lang="en-GB" smtClean="0"/>
              <a:t>‹#›</a:t>
            </a:fld>
            <a:endParaRPr lang="en-GB"/>
          </a:p>
        </p:txBody>
      </p:sp>
    </p:spTree>
    <p:extLst>
      <p:ext uri="{BB962C8B-B14F-4D97-AF65-F5344CB8AC3E}">
        <p14:creationId xmlns:p14="http://schemas.microsoft.com/office/powerpoint/2010/main" val="413783773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mathsphere.co.uk/downloads/graph-paper/graph-paper-1cm-squares-blue.pdf"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FF00"/>
          </a:solidFill>
        </p:spPr>
        <p:txBody>
          <a:bodyPr>
            <a:normAutofit/>
          </a:bodyPr>
          <a:lstStyle/>
          <a:p>
            <a:r>
              <a:rPr lang="en-GB" dirty="0" smtClean="0">
                <a:latin typeface="Comic Sans MS" panose="030F0702030302020204" pitchFamily="66" charset="0"/>
              </a:rPr>
              <a:t>Year 2 Mathematics</a:t>
            </a:r>
            <a:br>
              <a:rPr lang="en-GB" dirty="0" smtClean="0">
                <a:latin typeface="Comic Sans MS" panose="030F0702030302020204" pitchFamily="66" charset="0"/>
              </a:rPr>
            </a:br>
            <a:r>
              <a:rPr lang="en-GB" sz="4400" dirty="0" smtClean="0">
                <a:latin typeface="Comic Sans MS" panose="030F0702030302020204" pitchFamily="66" charset="0"/>
              </a:rPr>
              <a:t>week 1 beginning </a:t>
            </a:r>
            <a:r>
              <a:rPr lang="en-GB" sz="4400" dirty="0" smtClean="0">
                <a:latin typeface="Comic Sans MS" panose="030F0702030302020204" pitchFamily="66" charset="0"/>
              </a:rPr>
              <a:t>4</a:t>
            </a:r>
            <a:r>
              <a:rPr lang="en-GB" sz="4400" dirty="0" smtClean="0">
                <a:latin typeface="Comic Sans MS" panose="030F0702030302020204" pitchFamily="66" charset="0"/>
              </a:rPr>
              <a:t>/5/20</a:t>
            </a:r>
            <a:endParaRPr lang="en-GB" sz="4400" dirty="0">
              <a:latin typeface="Comic Sans MS" panose="030F0702030302020204" pitchFamily="66" charset="0"/>
            </a:endParaRPr>
          </a:p>
        </p:txBody>
      </p:sp>
      <p:sp>
        <p:nvSpPr>
          <p:cNvPr id="3" name="Subtitle 2"/>
          <p:cNvSpPr>
            <a:spLocks noGrp="1"/>
          </p:cNvSpPr>
          <p:nvPr>
            <p:ph type="subTitle" idx="1"/>
          </p:nvPr>
        </p:nvSpPr>
        <p:spPr/>
        <p:txBody>
          <a:bodyPr>
            <a:noAutofit/>
          </a:bodyPr>
          <a:lstStyle/>
          <a:p>
            <a:r>
              <a:rPr lang="en-GB" sz="5400" dirty="0" smtClean="0">
                <a:solidFill>
                  <a:srgbClr val="FF0000"/>
                </a:solidFill>
                <a:latin typeface="Comic Sans MS" panose="030F0702030302020204" pitchFamily="66" charset="0"/>
              </a:rPr>
              <a:t>Let’s practise addition!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0342" y="299440"/>
            <a:ext cx="1814286" cy="1730291"/>
          </a:xfrm>
          <a:prstGeom prst="rect">
            <a:avLst/>
          </a:prstGeom>
        </p:spPr>
      </p:pic>
    </p:spTree>
    <p:extLst>
      <p:ext uri="{BB962C8B-B14F-4D97-AF65-F5344CB8AC3E}">
        <p14:creationId xmlns:p14="http://schemas.microsoft.com/office/powerpoint/2010/main" val="3829271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058" y="41758"/>
            <a:ext cx="10515600" cy="1558441"/>
          </a:xfrm>
        </p:spPr>
        <p:txBody>
          <a:bodyPr>
            <a:normAutofit/>
          </a:bodyPr>
          <a:lstStyle/>
          <a:p>
            <a:r>
              <a:rPr lang="en-GB" b="1" u="sng" dirty="0">
                <a:solidFill>
                  <a:srgbClr val="0070C0"/>
                </a:solidFill>
                <a:latin typeface="Comic Sans MS" panose="030F0702030302020204" pitchFamily="66" charset="0"/>
              </a:rPr>
              <a:t>Day 1</a:t>
            </a:r>
            <a:r>
              <a:rPr lang="en-GB" b="1" u="sng" dirty="0">
                <a:latin typeface="Comic Sans MS" panose="030F0702030302020204" pitchFamily="66" charset="0"/>
              </a:rPr>
              <a:t> </a:t>
            </a:r>
            <a:r>
              <a:rPr lang="en-GB" b="1" u="sng" dirty="0" smtClean="0">
                <a:latin typeface="Comic Sans MS" panose="030F0702030302020204" pitchFamily="66" charset="0"/>
              </a:rPr>
              <a:t/>
            </a:r>
            <a:br>
              <a:rPr lang="en-GB" b="1" u="sng" dirty="0" smtClean="0">
                <a:latin typeface="Comic Sans MS" panose="030F0702030302020204" pitchFamily="66" charset="0"/>
              </a:rPr>
            </a:br>
            <a:endParaRPr lang="en-GB" dirty="0">
              <a:latin typeface="Comic Sans MS" panose="030F0702030302020204" pitchFamily="66" charset="0"/>
            </a:endParaRPr>
          </a:p>
        </p:txBody>
      </p:sp>
      <p:sp>
        <p:nvSpPr>
          <p:cNvPr id="3" name="Content Placeholder 2"/>
          <p:cNvSpPr>
            <a:spLocks noGrp="1"/>
          </p:cNvSpPr>
          <p:nvPr>
            <p:ph idx="1"/>
          </p:nvPr>
        </p:nvSpPr>
        <p:spPr>
          <a:noFill/>
        </p:spPr>
        <p:txBody>
          <a:bodyPr>
            <a:normAutofit/>
          </a:bodyPr>
          <a:lstStyle/>
          <a:p>
            <a:pPr marL="0" indent="0">
              <a:buNone/>
            </a:pPr>
            <a:endParaRPr lang="en-GB" sz="4400" dirty="0" smtClean="0">
              <a:latin typeface="Comic Sans MS" panose="030F0702030302020204" pitchFamily="66" charset="0"/>
            </a:endParaRPr>
          </a:p>
          <a:p>
            <a:pPr marL="0" indent="0">
              <a:buNone/>
            </a:pPr>
            <a:endParaRPr lang="en-GB" sz="4400" dirty="0">
              <a:latin typeface="NTFPreCursivefk" panose="03000400000000000000" pitchFamily="66" charset="0"/>
            </a:endParaRPr>
          </a:p>
        </p:txBody>
      </p:sp>
      <p:sp>
        <p:nvSpPr>
          <p:cNvPr id="5" name="TextBox 4"/>
          <p:cNvSpPr txBox="1"/>
          <p:nvPr/>
        </p:nvSpPr>
        <p:spPr>
          <a:xfrm>
            <a:off x="2715370" y="1177996"/>
            <a:ext cx="8706971" cy="1754326"/>
          </a:xfrm>
          <a:prstGeom prst="rect">
            <a:avLst/>
          </a:prstGeom>
          <a:noFill/>
        </p:spPr>
        <p:txBody>
          <a:bodyPr wrap="square" rtlCol="0">
            <a:spAutoFit/>
          </a:bodyPr>
          <a:lstStyle/>
          <a:p>
            <a:r>
              <a:rPr lang="en-GB" dirty="0" smtClean="0">
                <a:solidFill>
                  <a:srgbClr val="0070C0"/>
                </a:solidFill>
                <a:latin typeface="Comic Sans MS" panose="030F0702030302020204" pitchFamily="66" charset="0"/>
              </a:rPr>
              <a:t>REMEMBER  Last week we did </a:t>
            </a:r>
            <a:r>
              <a:rPr lang="en-GB" b="1" dirty="0" smtClean="0">
                <a:solidFill>
                  <a:srgbClr val="0070C0"/>
                </a:solidFill>
                <a:latin typeface="Comic Sans MS" panose="030F0702030302020204" pitchFamily="66" charset="0"/>
              </a:rPr>
              <a:t>expanded columnar addition! </a:t>
            </a:r>
            <a:r>
              <a:rPr lang="en-GB" dirty="0" smtClean="0">
                <a:solidFill>
                  <a:srgbClr val="0070C0"/>
                </a:solidFill>
                <a:latin typeface="Comic Sans MS" panose="030F0702030302020204" pitchFamily="66" charset="0"/>
              </a:rPr>
              <a:t>This week we are going to make this easier!</a:t>
            </a:r>
            <a:br>
              <a:rPr lang="en-GB" dirty="0" smtClean="0">
                <a:solidFill>
                  <a:srgbClr val="0070C0"/>
                </a:solidFill>
                <a:latin typeface="Comic Sans MS" panose="030F0702030302020204" pitchFamily="66" charset="0"/>
              </a:rPr>
            </a:br>
            <a:r>
              <a:rPr lang="en-GB" dirty="0" smtClean="0">
                <a:latin typeface="Comic Sans MS" panose="030F0702030302020204" pitchFamily="66" charset="0"/>
              </a:rPr>
              <a:t/>
            </a:r>
            <a:br>
              <a:rPr lang="en-GB" dirty="0" smtClean="0">
                <a:latin typeface="Comic Sans MS" panose="030F0702030302020204" pitchFamily="66" charset="0"/>
              </a:rPr>
            </a:br>
            <a:r>
              <a:rPr lang="en-GB" dirty="0" smtClean="0">
                <a:latin typeface="Comic Sans MS" panose="030F0702030302020204" pitchFamily="66" charset="0"/>
              </a:rPr>
              <a:t>Now we know what we are doing when we add the ones and then tens we can use the </a:t>
            </a:r>
            <a:r>
              <a:rPr lang="en-GB" dirty="0">
                <a:latin typeface="Comic Sans MS" panose="030F0702030302020204" pitchFamily="66" charset="0"/>
              </a:rPr>
              <a:t>concise method of column addition. </a:t>
            </a:r>
            <a:r>
              <a:rPr lang="en-GB" dirty="0" smtClean="0">
                <a:latin typeface="Comic Sans MS" panose="030F0702030302020204" pitchFamily="66" charset="0"/>
              </a:rPr>
              <a:t>Today we will not do any regrouping! (no carrying of tens) This will make it easier to get started!</a:t>
            </a:r>
            <a:endParaRPr lang="en-GB" dirty="0">
              <a:latin typeface="Comic Sans MS" panose="030F0702030302020204" pitchFamily="66" charset="0"/>
            </a:endParaRPr>
          </a:p>
        </p:txBody>
      </p:sp>
      <p:sp>
        <p:nvSpPr>
          <p:cNvPr id="6" name="Cloud Callout 5"/>
          <p:cNvSpPr/>
          <p:nvPr/>
        </p:nvSpPr>
        <p:spPr>
          <a:xfrm rot="21166849">
            <a:off x="1846782" y="514655"/>
            <a:ext cx="914400" cy="612648"/>
          </a:xfrm>
          <a:prstGeom prst="cloudCallout">
            <a:avLst>
              <a:gd name="adj1" fmla="val 37553"/>
              <a:gd name="adj2" fmla="val 1049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5478864" y="365203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2828857" y="5910561"/>
            <a:ext cx="7999306" cy="923330"/>
          </a:xfrm>
          <a:prstGeom prst="rect">
            <a:avLst/>
          </a:prstGeom>
          <a:noFill/>
        </p:spPr>
        <p:txBody>
          <a:bodyPr wrap="none" rtlCol="0">
            <a:spAutoFit/>
          </a:bodyPr>
          <a:lstStyle/>
          <a:p>
            <a:r>
              <a:rPr lang="en-GB" dirty="0" smtClean="0">
                <a:latin typeface="Comic Sans MS" panose="030F0702030302020204" pitchFamily="66" charset="0"/>
              </a:rPr>
              <a:t>Write the numbers underneath each other and line up the tens and ones.</a:t>
            </a:r>
          </a:p>
          <a:p>
            <a:r>
              <a:rPr lang="en-GB" dirty="0" smtClean="0">
                <a:latin typeface="Comic Sans MS" panose="030F0702030302020204" pitchFamily="66" charset="0"/>
              </a:rPr>
              <a:t>Add the ones FIRST</a:t>
            </a:r>
          </a:p>
          <a:p>
            <a:r>
              <a:rPr lang="en-GB" dirty="0" smtClean="0">
                <a:latin typeface="Comic Sans MS" panose="030F0702030302020204" pitchFamily="66" charset="0"/>
              </a:rPr>
              <a:t>Add the tens</a:t>
            </a:r>
            <a:endParaRPr lang="en-GB" dirty="0">
              <a:latin typeface="Comic Sans MS" panose="030F0702030302020204" pitchFamily="66" charset="0"/>
            </a:endParaRPr>
          </a:p>
        </p:txBody>
      </p:sp>
      <p:sp>
        <p:nvSpPr>
          <p:cNvPr id="13" name="TextBox 12"/>
          <p:cNvSpPr txBox="1"/>
          <p:nvPr/>
        </p:nvSpPr>
        <p:spPr>
          <a:xfrm>
            <a:off x="9703014" y="3248025"/>
            <a:ext cx="2263761" cy="923330"/>
          </a:xfrm>
          <a:prstGeom prst="rect">
            <a:avLst/>
          </a:prstGeom>
          <a:solidFill>
            <a:srgbClr val="FFFF00"/>
          </a:solidFill>
        </p:spPr>
        <p:txBody>
          <a:bodyPr wrap="none" rtlCol="0">
            <a:spAutoFit/>
          </a:bodyPr>
          <a:lstStyle/>
          <a:p>
            <a:r>
              <a:rPr lang="en-GB" dirty="0" smtClean="0">
                <a:latin typeface="Comic Sans MS" panose="030F0702030302020204" pitchFamily="66" charset="0"/>
              </a:rPr>
              <a:t>This is the</a:t>
            </a:r>
          </a:p>
          <a:p>
            <a:r>
              <a:rPr lang="en-GB" dirty="0">
                <a:latin typeface="Comic Sans MS" panose="030F0702030302020204" pitchFamily="66" charset="0"/>
              </a:rPr>
              <a:t>q</a:t>
            </a:r>
            <a:r>
              <a:rPr lang="en-GB" dirty="0" smtClean="0">
                <a:latin typeface="Comic Sans MS" panose="030F0702030302020204" pitchFamily="66" charset="0"/>
              </a:rPr>
              <a:t>uickest method of</a:t>
            </a:r>
          </a:p>
          <a:p>
            <a:r>
              <a:rPr lang="en-GB" dirty="0">
                <a:latin typeface="Comic Sans MS" panose="030F0702030302020204" pitchFamily="66" charset="0"/>
              </a:rPr>
              <a:t>c</a:t>
            </a:r>
            <a:r>
              <a:rPr lang="en-GB" dirty="0" smtClean="0">
                <a:latin typeface="Comic Sans MS" panose="030F0702030302020204" pitchFamily="66" charset="0"/>
              </a:rPr>
              <a:t>olumn addition!</a:t>
            </a:r>
            <a:endParaRPr lang="en-GB" dirty="0">
              <a:latin typeface="Comic Sans MS" panose="030F0702030302020204" pitchFamily="66" charset="0"/>
            </a:endParaRPr>
          </a:p>
        </p:txBody>
      </p:sp>
      <p:pic>
        <p:nvPicPr>
          <p:cNvPr id="14" name="Picture 13"/>
          <p:cNvPicPr>
            <a:picLocks noChangeAspect="1"/>
          </p:cNvPicPr>
          <p:nvPr/>
        </p:nvPicPr>
        <p:blipFill>
          <a:blip r:embed="rId2"/>
          <a:stretch>
            <a:fillRect/>
          </a:stretch>
        </p:blipFill>
        <p:spPr>
          <a:xfrm>
            <a:off x="7226514" y="3114551"/>
            <a:ext cx="2476500" cy="2238375"/>
          </a:xfrm>
          <a:prstGeom prst="rect">
            <a:avLst/>
          </a:prstGeom>
        </p:spPr>
      </p:pic>
      <p:pic>
        <p:nvPicPr>
          <p:cNvPr id="15" name="Picture 14"/>
          <p:cNvPicPr>
            <a:picLocks noChangeAspect="1"/>
          </p:cNvPicPr>
          <p:nvPr/>
        </p:nvPicPr>
        <p:blipFill>
          <a:blip r:embed="rId3"/>
          <a:stretch>
            <a:fillRect/>
          </a:stretch>
        </p:blipFill>
        <p:spPr>
          <a:xfrm>
            <a:off x="1984143" y="3181273"/>
            <a:ext cx="3238500" cy="2247900"/>
          </a:xfrm>
          <a:prstGeom prst="rect">
            <a:avLst/>
          </a:prstGeom>
        </p:spPr>
      </p:pic>
    </p:spTree>
    <p:extLst>
      <p:ext uri="{BB962C8B-B14F-4D97-AF65-F5344CB8AC3E}">
        <p14:creationId xmlns:p14="http://schemas.microsoft.com/office/powerpoint/2010/main" val="2691995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2" y="252405"/>
            <a:ext cx="10515600" cy="2317975"/>
          </a:xfrm>
        </p:spPr>
        <p:txBody>
          <a:bodyPr>
            <a:normAutofit fontScale="90000"/>
          </a:bodyPr>
          <a:lstStyle/>
          <a:p>
            <a:pPr algn="l"/>
            <a:r>
              <a:rPr lang="en-GB" dirty="0" smtClean="0">
                <a:solidFill>
                  <a:srgbClr val="FF0000"/>
                </a:solidFill>
                <a:latin typeface="Comic Sans MS" panose="030F0702030302020204" pitchFamily="66" charset="0"/>
              </a:rPr>
              <a:t/>
            </a:r>
            <a:br>
              <a:rPr lang="en-GB" dirty="0" smtClean="0">
                <a:solidFill>
                  <a:srgbClr val="FF0000"/>
                </a:solidFill>
                <a:latin typeface="Comic Sans MS" panose="030F0702030302020204" pitchFamily="66" charset="0"/>
              </a:rPr>
            </a:br>
            <a:r>
              <a:rPr lang="en-GB" b="1" u="sng" dirty="0" smtClean="0">
                <a:solidFill>
                  <a:srgbClr val="0070C0"/>
                </a:solidFill>
                <a:latin typeface="Comic Sans MS" panose="030F0702030302020204" pitchFamily="66" charset="0"/>
              </a:rPr>
              <a:t>Day 1 Task</a:t>
            </a:r>
            <a:br>
              <a:rPr lang="en-GB" b="1" u="sng" dirty="0" smtClean="0">
                <a:solidFill>
                  <a:srgbClr val="0070C0"/>
                </a:solidFill>
                <a:latin typeface="Comic Sans MS" panose="030F0702030302020204" pitchFamily="66" charset="0"/>
              </a:rPr>
            </a:br>
            <a:r>
              <a:rPr lang="en-GB" dirty="0" smtClean="0">
                <a:latin typeface="Comic Sans MS" panose="030F0702030302020204" pitchFamily="66" charset="0"/>
              </a:rPr>
              <a:t>Addition</a:t>
            </a:r>
            <a:r>
              <a:rPr lang="en-GB" dirty="0" smtClean="0">
                <a:latin typeface="Comic Sans MS" panose="030F0702030302020204" pitchFamily="66" charset="0"/>
              </a:rPr>
              <a:t/>
            </a:r>
            <a:br>
              <a:rPr lang="en-GB" dirty="0" smtClean="0">
                <a:latin typeface="Comic Sans MS" panose="030F0702030302020204" pitchFamily="66" charset="0"/>
              </a:rPr>
            </a:br>
            <a:r>
              <a:rPr lang="en-GB" sz="2000" cap="none" dirty="0" smtClean="0">
                <a:latin typeface="Comic Sans MS" panose="030F0702030302020204" pitchFamily="66" charset="0"/>
              </a:rPr>
              <a:t>Choose </a:t>
            </a:r>
            <a:r>
              <a:rPr lang="en-GB" sz="2000" cap="none" dirty="0" smtClean="0">
                <a:latin typeface="Comic Sans MS" panose="030F0702030302020204" pitchFamily="66" charset="0"/>
              </a:rPr>
              <a:t>clouds</a:t>
            </a:r>
            <a:r>
              <a:rPr lang="en-GB" sz="2000" dirty="0">
                <a:latin typeface="Comic Sans MS" panose="030F0702030302020204" pitchFamily="66" charset="0"/>
              </a:rPr>
              <a:t> </a:t>
            </a:r>
            <a:r>
              <a:rPr lang="en-GB" sz="2000" dirty="0" smtClean="0">
                <a:latin typeface="Comic Sans MS" panose="030F0702030302020204" pitchFamily="66" charset="0"/>
              </a:rPr>
              <a:t>or moons</a:t>
            </a:r>
            <a:r>
              <a:rPr lang="en-GB" sz="2000" cap="none" dirty="0" smtClean="0">
                <a:latin typeface="Comic Sans MS" panose="030F0702030302020204" pitchFamily="66" charset="0"/>
              </a:rPr>
              <a:t> </a:t>
            </a:r>
            <a:r>
              <a:rPr lang="en-GB" sz="2000" cap="none" dirty="0" smtClean="0">
                <a:latin typeface="Comic Sans MS" panose="030F0702030302020204" pitchFamily="66" charset="0"/>
              </a:rPr>
              <a:t>and </a:t>
            </a:r>
            <a:r>
              <a:rPr lang="en-GB" sz="2000" b="1" u="sng" cap="none" dirty="0" smtClean="0">
                <a:latin typeface="Comic Sans MS" panose="030F0702030302020204" pitchFamily="66" charset="0"/>
              </a:rPr>
              <a:t>copy into your exercise books </a:t>
            </a:r>
            <a:r>
              <a:rPr lang="en-GB" sz="2000" cap="none" dirty="0" smtClean="0">
                <a:solidFill>
                  <a:srgbClr val="FF0000"/>
                </a:solidFill>
                <a:latin typeface="Comic Sans MS" panose="030F0702030302020204" pitchFamily="66" charset="0"/>
              </a:rPr>
              <a:t>– if you want to print 1 cm squared paper to help with layout this will be even better and then stick into your exercise book</a:t>
            </a:r>
            <a:r>
              <a:rPr lang="en-GB" sz="2000" cap="none" dirty="0" smtClean="0">
                <a:solidFill>
                  <a:srgbClr val="FF0000"/>
                </a:solidFill>
                <a:latin typeface="Comic Sans MS" panose="030F0702030302020204" pitchFamily="66" charset="0"/>
              </a:rPr>
              <a:t>. </a:t>
            </a:r>
            <a:r>
              <a:rPr lang="en-GB" sz="2000" cap="none" dirty="0" smtClean="0">
                <a:latin typeface="Comic Sans MS" panose="030F0702030302020204" pitchFamily="66" charset="0"/>
              </a:rPr>
              <a:t>(If you</a:t>
            </a:r>
            <a:br>
              <a:rPr lang="en-GB" sz="2000" cap="none" dirty="0" smtClean="0">
                <a:latin typeface="Comic Sans MS" panose="030F0702030302020204" pitchFamily="66" charset="0"/>
              </a:rPr>
            </a:br>
            <a:r>
              <a:rPr lang="en-GB" sz="2000" dirty="0" smtClean="0">
                <a:latin typeface="Comic Sans MS" panose="030F0702030302020204" pitchFamily="66" charset="0"/>
              </a:rPr>
              <a:t>find it easier you can print the sheet off that is attached on the blog)</a:t>
            </a:r>
            <a:r>
              <a:rPr lang="en-GB" sz="2000" cap="none" dirty="0" smtClean="0">
                <a:latin typeface="Comic Sans MS" panose="030F0702030302020204" pitchFamily="66" charset="0"/>
              </a:rPr>
              <a:t/>
            </a:r>
            <a:br>
              <a:rPr lang="en-GB" sz="2000" cap="none" dirty="0" smtClean="0">
                <a:latin typeface="Comic Sans MS" panose="030F0702030302020204" pitchFamily="66" charset="0"/>
              </a:rPr>
            </a:br>
            <a:r>
              <a:rPr lang="en-GB" sz="2000" cap="none" dirty="0" smtClean="0">
                <a:latin typeface="Comic Sans MS" panose="030F0702030302020204" pitchFamily="66" charset="0"/>
              </a:rPr>
              <a:t/>
            </a:r>
            <a:br>
              <a:rPr lang="en-GB" sz="2000" cap="none" dirty="0" smtClean="0">
                <a:latin typeface="Comic Sans MS" panose="030F0702030302020204" pitchFamily="66" charset="0"/>
              </a:rPr>
            </a:br>
            <a:r>
              <a:rPr lang="en-GB" sz="2000" cap="none" dirty="0">
                <a:latin typeface="Comic Sans MS" panose="030F0702030302020204" pitchFamily="66" charset="0"/>
              </a:rPr>
              <a:t> </a:t>
            </a:r>
            <a:r>
              <a:rPr lang="en-GB" sz="2000" cap="none" dirty="0">
                <a:latin typeface="Comic Sans MS" panose="030F0702030302020204" pitchFamily="66" charset="0"/>
                <a:hlinkClick r:id="rId2"/>
              </a:rPr>
              <a:t>http://</a:t>
            </a:r>
            <a:r>
              <a:rPr lang="en-GB" sz="2000" cap="none" dirty="0" smtClean="0">
                <a:latin typeface="Comic Sans MS" panose="030F0702030302020204" pitchFamily="66" charset="0"/>
                <a:hlinkClick r:id="rId2"/>
              </a:rPr>
              <a:t>www.mathsphere.co.uk/downloads/graph-paper/graph-paper-1cm-squares-blue.pdf</a:t>
            </a:r>
            <a:r>
              <a:rPr lang="en-GB" sz="2000" cap="none" dirty="0" smtClean="0">
                <a:latin typeface="Comic Sans MS" panose="030F0702030302020204" pitchFamily="66" charset="0"/>
              </a:rPr>
              <a:t/>
            </a:r>
            <a:br>
              <a:rPr lang="en-GB" sz="2000" cap="none" dirty="0" smtClean="0">
                <a:latin typeface="Comic Sans MS" panose="030F0702030302020204" pitchFamily="66" charset="0"/>
              </a:rPr>
            </a:br>
            <a:r>
              <a:rPr lang="en-GB" sz="2000" dirty="0">
                <a:latin typeface="Comic Sans MS" panose="030F0702030302020204" pitchFamily="66" charset="0"/>
              </a:rPr>
              <a:t/>
            </a:r>
            <a:br>
              <a:rPr lang="en-GB" sz="2000" dirty="0">
                <a:latin typeface="Comic Sans MS" panose="030F0702030302020204" pitchFamily="66" charset="0"/>
              </a:rPr>
            </a:br>
            <a:endParaRPr lang="en-GB" sz="3100" cap="none" dirty="0">
              <a:solidFill>
                <a:srgbClr val="0070C0"/>
              </a:solidFill>
              <a:latin typeface="NTFPreCursivefk" panose="03000400000000000000" pitchFamily="66" charset="0"/>
            </a:endParaRPr>
          </a:p>
        </p:txBody>
      </p:sp>
      <p:sp>
        <p:nvSpPr>
          <p:cNvPr id="8" name="TextBox 7"/>
          <p:cNvSpPr txBox="1"/>
          <p:nvPr/>
        </p:nvSpPr>
        <p:spPr>
          <a:xfrm>
            <a:off x="1775012" y="2755046"/>
            <a:ext cx="9224682" cy="369332"/>
          </a:xfrm>
          <a:prstGeom prst="rect">
            <a:avLst/>
          </a:prstGeom>
          <a:solidFill>
            <a:srgbClr val="FFC000"/>
          </a:solidFill>
        </p:spPr>
        <p:txBody>
          <a:bodyPr wrap="square" rtlCol="0">
            <a:spAutoFit/>
          </a:bodyPr>
          <a:lstStyle/>
          <a:p>
            <a:r>
              <a:rPr lang="en-GB" dirty="0" smtClean="0">
                <a:latin typeface="Comic Sans MS" panose="030F0702030302020204" pitchFamily="66" charset="0"/>
              </a:rPr>
              <a:t>Clouds Task                                                       Moon/Star task</a:t>
            </a:r>
            <a:endParaRPr lang="en-GB" dirty="0">
              <a:latin typeface="Comic Sans MS" panose="030F0702030302020204" pitchFamily="66" charset="0"/>
            </a:endParaRPr>
          </a:p>
        </p:txBody>
      </p:sp>
      <p:pic>
        <p:nvPicPr>
          <p:cNvPr id="12" name="Picture 1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0146" y="2814901"/>
            <a:ext cx="485140" cy="281305"/>
          </a:xfrm>
          <a:prstGeom prst="rect">
            <a:avLst/>
          </a:prstGeom>
          <a:noFill/>
        </p:spPr>
      </p:pic>
      <p:pic>
        <p:nvPicPr>
          <p:cNvPr id="14" name="Picture 6" descr="137685602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80219" y="2755046"/>
            <a:ext cx="467008" cy="37739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8" name="Table 17"/>
          <p:cNvGraphicFramePr>
            <a:graphicFrameLocks noGrp="1"/>
          </p:cNvGraphicFramePr>
          <p:nvPr>
            <p:extLst>
              <p:ext uri="{D42A27DB-BD31-4B8C-83A1-F6EECF244321}">
                <p14:modId xmlns:p14="http://schemas.microsoft.com/office/powerpoint/2010/main" val="3628322410"/>
              </p:ext>
            </p:extLst>
          </p:nvPr>
        </p:nvGraphicFramePr>
        <p:xfrm>
          <a:off x="1115143" y="2217673"/>
          <a:ext cx="11350814" cy="4797509"/>
        </p:xfrm>
        <a:graphic>
          <a:graphicData uri="http://schemas.openxmlformats.org/drawingml/2006/table">
            <a:tbl>
              <a:tblPr firstRow="1" bandRow="1">
                <a:tableStyleId>{5C22544A-7EE6-4342-B048-85BDC9FD1C3A}</a:tableStyleId>
              </a:tblPr>
              <a:tblGrid>
                <a:gridCol w="4650657">
                  <a:extLst>
                    <a:ext uri="{9D8B030D-6E8A-4147-A177-3AD203B41FA5}">
                      <a16:colId xmlns:a16="http://schemas.microsoft.com/office/drawing/2014/main" val="2739181732"/>
                    </a:ext>
                  </a:extLst>
                </a:gridCol>
                <a:gridCol w="6700157">
                  <a:extLst>
                    <a:ext uri="{9D8B030D-6E8A-4147-A177-3AD203B41FA5}">
                      <a16:colId xmlns:a16="http://schemas.microsoft.com/office/drawing/2014/main" val="1605978958"/>
                    </a:ext>
                  </a:extLst>
                </a:gridCol>
              </a:tblGrid>
              <a:tr h="4797509">
                <a:tc>
                  <a:txBody>
                    <a:bodyPr/>
                    <a:lstStyle/>
                    <a:p>
                      <a:r>
                        <a:rPr lang="en-GB" dirty="0" smtClean="0">
                          <a:latin typeface="Comic Sans MS" panose="030F0702030302020204" pitchFamily="66" charset="0"/>
                        </a:rPr>
                        <a:t>Clouds Task </a:t>
                      </a: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r>
                        <a:rPr lang="en-GB" dirty="0" smtClean="0"/>
                        <a:t>Moons/Stars Do this task</a:t>
                      </a:r>
                      <a:endParaRPr lang="en-GB" dirty="0"/>
                    </a:p>
                  </a:txBody>
                  <a:tcPr/>
                </a:tc>
                <a:extLst>
                  <a:ext uri="{0D108BD9-81ED-4DB2-BD59-A6C34878D82A}">
                    <a16:rowId xmlns:a16="http://schemas.microsoft.com/office/drawing/2014/main" val="3707222720"/>
                  </a:ext>
                </a:extLst>
              </a:tr>
            </a:tbl>
          </a:graphicData>
        </a:graphic>
      </p:graphicFrame>
      <p:pic>
        <p:nvPicPr>
          <p:cNvPr id="19" name="Picture 18"/>
          <p:cNvPicPr>
            <a:picLocks noChangeAspect="1"/>
          </p:cNvPicPr>
          <p:nvPr/>
        </p:nvPicPr>
        <p:blipFill>
          <a:blip r:embed="rId5"/>
          <a:stretch>
            <a:fillRect/>
          </a:stretch>
        </p:blipFill>
        <p:spPr>
          <a:xfrm>
            <a:off x="1135320" y="2999327"/>
            <a:ext cx="4580704" cy="3586908"/>
          </a:xfrm>
          <a:prstGeom prst="rect">
            <a:avLst/>
          </a:prstGeom>
        </p:spPr>
      </p:pic>
      <p:pic>
        <p:nvPicPr>
          <p:cNvPr id="20" name="Picture 19"/>
          <p:cNvPicPr>
            <a:picLocks noChangeAspect="1"/>
          </p:cNvPicPr>
          <p:nvPr/>
        </p:nvPicPr>
        <p:blipFill>
          <a:blip r:embed="rId6"/>
          <a:stretch>
            <a:fillRect/>
          </a:stretch>
        </p:blipFill>
        <p:spPr>
          <a:xfrm>
            <a:off x="6045958" y="2660598"/>
            <a:ext cx="6069844" cy="4264366"/>
          </a:xfrm>
          <a:prstGeom prst="rect">
            <a:avLst/>
          </a:prstGeom>
        </p:spPr>
      </p:pic>
    </p:spTree>
    <p:extLst>
      <p:ext uri="{BB962C8B-B14F-4D97-AF65-F5344CB8AC3E}">
        <p14:creationId xmlns:p14="http://schemas.microsoft.com/office/powerpoint/2010/main" val="3480885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414" y="105228"/>
            <a:ext cx="10018713" cy="1752599"/>
          </a:xfrm>
          <a:noFill/>
        </p:spPr>
        <p:txBody>
          <a:bodyPr>
            <a:normAutofit/>
          </a:bodyPr>
          <a:lstStyle/>
          <a:p>
            <a:r>
              <a:rPr lang="en-GB" sz="2800" b="1" u="sng" dirty="0">
                <a:solidFill>
                  <a:srgbClr val="0070C0"/>
                </a:solidFill>
                <a:latin typeface="Comic Sans MS" panose="030F0702030302020204" pitchFamily="66" charset="0"/>
              </a:rPr>
              <a:t>Day </a:t>
            </a:r>
            <a:r>
              <a:rPr lang="en-GB" sz="2800" b="1" u="sng" dirty="0" smtClean="0">
                <a:solidFill>
                  <a:srgbClr val="0070C0"/>
                </a:solidFill>
                <a:latin typeface="Comic Sans MS" panose="030F0702030302020204" pitchFamily="66" charset="0"/>
              </a:rPr>
              <a:t>2 Task-Let’s continue to practise!</a:t>
            </a:r>
            <a:r>
              <a:rPr lang="en-GB" sz="2800" b="1" u="sng" dirty="0" smtClean="0">
                <a:latin typeface="Comic Sans MS" panose="030F0702030302020204" pitchFamily="66" charset="0"/>
              </a:rPr>
              <a:t> </a:t>
            </a:r>
            <a:r>
              <a:rPr lang="en-GB" sz="2800" b="1" u="sng" dirty="0">
                <a:latin typeface="Comic Sans MS" panose="030F0702030302020204" pitchFamily="66" charset="0"/>
              </a:rPr>
              <a:t/>
            </a:r>
            <a:br>
              <a:rPr lang="en-GB" sz="2800" b="1" u="sng" dirty="0">
                <a:latin typeface="Comic Sans MS" panose="030F0702030302020204" pitchFamily="66" charset="0"/>
              </a:rPr>
            </a:br>
            <a:endParaRPr lang="en-GB" sz="2800" dirty="0"/>
          </a:p>
        </p:txBody>
      </p:sp>
      <p:sp>
        <p:nvSpPr>
          <p:cNvPr id="4" name="Rectangle 3"/>
          <p:cNvSpPr/>
          <p:nvPr/>
        </p:nvSpPr>
        <p:spPr>
          <a:xfrm>
            <a:off x="1640114" y="1244498"/>
            <a:ext cx="10300873" cy="1477328"/>
          </a:xfrm>
          <a:prstGeom prst="rect">
            <a:avLst/>
          </a:prstGeom>
        </p:spPr>
        <p:txBody>
          <a:bodyPr wrap="square">
            <a:spAutoFit/>
          </a:bodyPr>
          <a:lstStyle/>
          <a:p>
            <a:r>
              <a:rPr lang="en-GB" dirty="0">
                <a:latin typeface="Comic Sans MS" panose="030F0702030302020204" pitchFamily="66" charset="0"/>
              </a:rPr>
              <a:t>Choose clouds or moons and </a:t>
            </a:r>
            <a:r>
              <a:rPr lang="en-GB" b="1" u="sng" dirty="0">
                <a:latin typeface="Comic Sans MS" panose="030F0702030302020204" pitchFamily="66" charset="0"/>
              </a:rPr>
              <a:t>copy into your exercise books </a:t>
            </a:r>
            <a:r>
              <a:rPr lang="en-GB" dirty="0">
                <a:solidFill>
                  <a:srgbClr val="FF0000"/>
                </a:solidFill>
                <a:latin typeface="Comic Sans MS" panose="030F0702030302020204" pitchFamily="66" charset="0"/>
              </a:rPr>
              <a:t>– if you want to print 1 cm squared paper to help with layout this will be even better and then stick into your exercise book. </a:t>
            </a:r>
            <a:r>
              <a:rPr lang="en-GB" dirty="0">
                <a:latin typeface="Comic Sans MS" panose="030F0702030302020204" pitchFamily="66" charset="0"/>
              </a:rPr>
              <a:t>(If </a:t>
            </a:r>
            <a:r>
              <a:rPr lang="en-GB" dirty="0" smtClean="0">
                <a:latin typeface="Comic Sans MS" panose="030F0702030302020204" pitchFamily="66" charset="0"/>
              </a:rPr>
              <a:t>you find </a:t>
            </a:r>
            <a:r>
              <a:rPr lang="en-GB" dirty="0">
                <a:latin typeface="Comic Sans MS" panose="030F0702030302020204" pitchFamily="66" charset="0"/>
              </a:rPr>
              <a:t>it easier you can print the sheet off that is attached on the blog)</a:t>
            </a:r>
            <a:br>
              <a:rPr lang="en-GB" dirty="0">
                <a:latin typeface="Comic Sans MS" panose="030F0702030302020204" pitchFamily="66" charset="0"/>
              </a:rPr>
            </a:br>
            <a:r>
              <a:rPr lang="en-GB" dirty="0">
                <a:latin typeface="Comic Sans MS" panose="030F0702030302020204" pitchFamily="66" charset="0"/>
              </a:rPr>
              <a:t/>
            </a:r>
            <a:br>
              <a:rPr lang="en-GB" dirty="0">
                <a:latin typeface="Comic Sans MS" panose="030F0702030302020204" pitchFamily="66" charset="0"/>
              </a:rPr>
            </a:br>
            <a:endParaRPr lang="en-GB" dirty="0"/>
          </a:p>
        </p:txBody>
      </p:sp>
      <p:graphicFrame>
        <p:nvGraphicFramePr>
          <p:cNvPr id="14" name="Table 13"/>
          <p:cNvGraphicFramePr>
            <a:graphicFrameLocks noGrp="1"/>
          </p:cNvGraphicFramePr>
          <p:nvPr>
            <p:extLst>
              <p:ext uri="{D42A27DB-BD31-4B8C-83A1-F6EECF244321}">
                <p14:modId xmlns:p14="http://schemas.microsoft.com/office/powerpoint/2010/main" val="1256954541"/>
              </p:ext>
            </p:extLst>
          </p:nvPr>
        </p:nvGraphicFramePr>
        <p:xfrm>
          <a:off x="1115143" y="2217673"/>
          <a:ext cx="11350814" cy="4797509"/>
        </p:xfrm>
        <a:graphic>
          <a:graphicData uri="http://schemas.openxmlformats.org/drawingml/2006/table">
            <a:tbl>
              <a:tblPr firstRow="1" bandRow="1">
                <a:tableStyleId>{5C22544A-7EE6-4342-B048-85BDC9FD1C3A}</a:tableStyleId>
              </a:tblPr>
              <a:tblGrid>
                <a:gridCol w="4261767">
                  <a:extLst>
                    <a:ext uri="{9D8B030D-6E8A-4147-A177-3AD203B41FA5}">
                      <a16:colId xmlns:a16="http://schemas.microsoft.com/office/drawing/2014/main" val="2739181732"/>
                    </a:ext>
                  </a:extLst>
                </a:gridCol>
                <a:gridCol w="7089047">
                  <a:extLst>
                    <a:ext uri="{9D8B030D-6E8A-4147-A177-3AD203B41FA5}">
                      <a16:colId xmlns:a16="http://schemas.microsoft.com/office/drawing/2014/main" val="1605978958"/>
                    </a:ext>
                  </a:extLst>
                </a:gridCol>
              </a:tblGrid>
              <a:tr h="4797509">
                <a:tc>
                  <a:txBody>
                    <a:bodyPr/>
                    <a:lstStyle/>
                    <a:p>
                      <a:r>
                        <a:rPr lang="en-GB" dirty="0" smtClean="0">
                          <a:latin typeface="Comic Sans MS" panose="030F0702030302020204" pitchFamily="66" charset="0"/>
                        </a:rPr>
                        <a:t>Clouds Task </a:t>
                      </a: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r>
                        <a:rPr lang="en-GB" dirty="0" smtClean="0"/>
                        <a:t>Moons/Stars Do this task</a:t>
                      </a:r>
                      <a:endParaRPr lang="en-GB" dirty="0"/>
                    </a:p>
                  </a:txBody>
                  <a:tcPr/>
                </a:tc>
                <a:extLst>
                  <a:ext uri="{0D108BD9-81ED-4DB2-BD59-A6C34878D82A}">
                    <a16:rowId xmlns:a16="http://schemas.microsoft.com/office/drawing/2014/main" val="3707222720"/>
                  </a:ext>
                </a:extLst>
              </a:tr>
            </a:tbl>
          </a:graphicData>
        </a:graphic>
      </p:graphicFrame>
      <p:pic>
        <p:nvPicPr>
          <p:cNvPr id="15" name="Picture 14"/>
          <p:cNvPicPr>
            <a:picLocks noChangeAspect="1"/>
          </p:cNvPicPr>
          <p:nvPr/>
        </p:nvPicPr>
        <p:blipFill>
          <a:blip r:embed="rId2"/>
          <a:stretch>
            <a:fillRect/>
          </a:stretch>
        </p:blipFill>
        <p:spPr>
          <a:xfrm>
            <a:off x="1362414" y="2881650"/>
            <a:ext cx="3684410" cy="4074284"/>
          </a:xfrm>
          <a:prstGeom prst="rect">
            <a:avLst/>
          </a:prstGeom>
        </p:spPr>
      </p:pic>
      <p:pic>
        <p:nvPicPr>
          <p:cNvPr id="16" name="Picture 15"/>
          <p:cNvPicPr>
            <a:picLocks noChangeAspect="1"/>
          </p:cNvPicPr>
          <p:nvPr/>
        </p:nvPicPr>
        <p:blipFill>
          <a:blip r:embed="rId3"/>
          <a:stretch>
            <a:fillRect/>
          </a:stretch>
        </p:blipFill>
        <p:spPr>
          <a:xfrm>
            <a:off x="5515888" y="2917241"/>
            <a:ext cx="6859761" cy="4143375"/>
          </a:xfrm>
          <a:prstGeom prst="rect">
            <a:avLst/>
          </a:prstGeom>
        </p:spPr>
      </p:pic>
      <p:pic>
        <p:nvPicPr>
          <p:cNvPr id="17" name="Picture 1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13255" y="2377497"/>
            <a:ext cx="485140" cy="453505"/>
          </a:xfrm>
          <a:prstGeom prst="rect">
            <a:avLst/>
          </a:prstGeom>
          <a:noFill/>
        </p:spPr>
      </p:pic>
      <p:pic>
        <p:nvPicPr>
          <p:cNvPr id="18" name="Picture 6" descr="137685602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78761" y="2403543"/>
            <a:ext cx="467008" cy="377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891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1789" y="122554"/>
            <a:ext cx="6096000" cy="984885"/>
          </a:xfrm>
          <a:prstGeom prst="rect">
            <a:avLst/>
          </a:prstGeom>
        </p:spPr>
        <p:txBody>
          <a:bodyPr>
            <a:spAutoFit/>
          </a:bodyPr>
          <a:lstStyle/>
          <a:p>
            <a:pPr algn="ctr"/>
            <a:r>
              <a:rPr lang="en-GB" sz="4000" b="1" u="sng" dirty="0">
                <a:solidFill>
                  <a:srgbClr val="0070C0"/>
                </a:solidFill>
                <a:latin typeface="Comic Sans MS" panose="030F0702030302020204" pitchFamily="66" charset="0"/>
              </a:rPr>
              <a:t>Day </a:t>
            </a:r>
            <a:r>
              <a:rPr lang="en-GB" sz="4000" b="1" u="sng" dirty="0" smtClean="0">
                <a:solidFill>
                  <a:srgbClr val="0070C0"/>
                </a:solidFill>
                <a:latin typeface="Comic Sans MS" panose="030F0702030302020204" pitchFamily="66" charset="0"/>
              </a:rPr>
              <a:t>3</a:t>
            </a:r>
            <a:r>
              <a:rPr lang="en-GB" sz="4000" b="1" u="sng" dirty="0" smtClean="0">
                <a:latin typeface="Comic Sans MS" panose="030F0702030302020204" pitchFamily="66" charset="0"/>
              </a:rPr>
              <a:t> </a:t>
            </a:r>
            <a:r>
              <a:rPr lang="en-GB" sz="4000" b="1" u="sng" dirty="0">
                <a:latin typeface="Comic Sans MS" panose="030F0702030302020204" pitchFamily="66" charset="0"/>
              </a:rPr>
              <a:t/>
            </a:r>
            <a:br>
              <a:rPr lang="en-GB" sz="4000" b="1" u="sng" dirty="0">
                <a:latin typeface="Comic Sans MS" panose="030F0702030302020204" pitchFamily="66" charset="0"/>
              </a:rPr>
            </a:br>
            <a:endParaRPr lang="en-GB" dirty="0">
              <a:solidFill>
                <a:srgbClr val="FF0000"/>
              </a:solidFill>
            </a:endParaRPr>
          </a:p>
        </p:txBody>
      </p:sp>
      <p:sp>
        <p:nvSpPr>
          <p:cNvPr id="3" name="TextBox 2"/>
          <p:cNvSpPr txBox="1"/>
          <p:nvPr/>
        </p:nvSpPr>
        <p:spPr>
          <a:xfrm>
            <a:off x="1657969" y="907300"/>
            <a:ext cx="10135102" cy="1200329"/>
          </a:xfrm>
          <a:prstGeom prst="rect">
            <a:avLst/>
          </a:prstGeom>
          <a:noFill/>
        </p:spPr>
        <p:txBody>
          <a:bodyPr wrap="square" rtlCol="0">
            <a:spAutoFit/>
          </a:bodyPr>
          <a:lstStyle/>
          <a:p>
            <a:r>
              <a:rPr lang="en-GB" b="1" u="sng" dirty="0">
                <a:solidFill>
                  <a:srgbClr val="FF0000"/>
                </a:solidFill>
                <a:latin typeface="Comic Sans MS" panose="030F0702030302020204" pitchFamily="66" charset="0"/>
              </a:rPr>
              <a:t>Let’s learn how to regroup! (carry a tens number</a:t>
            </a:r>
            <a:r>
              <a:rPr lang="en-GB" b="1" u="sng" dirty="0" smtClean="0">
                <a:solidFill>
                  <a:srgbClr val="FF0000"/>
                </a:solidFill>
                <a:latin typeface="Comic Sans MS" panose="030F0702030302020204" pitchFamily="66" charset="0"/>
              </a:rPr>
              <a:t>)</a:t>
            </a:r>
          </a:p>
          <a:p>
            <a:r>
              <a:rPr lang="en-GB" b="1" dirty="0" smtClean="0">
                <a:latin typeface="Comic Sans MS" panose="030F0702030302020204" pitchFamily="66" charset="0"/>
              </a:rPr>
              <a:t>This is where it can get tricky…….you have to remember that there is going to be an extra number in the tens column that needs to be added</a:t>
            </a:r>
            <a:r>
              <a:rPr lang="en-GB" b="1" u="sng" dirty="0" smtClean="0">
                <a:latin typeface="Comic Sans MS" panose="030F0702030302020204" pitchFamily="66" charset="0"/>
              </a:rPr>
              <a:t>!</a:t>
            </a:r>
            <a:endParaRPr lang="en-GB" dirty="0"/>
          </a:p>
          <a:p>
            <a:endParaRPr lang="en-GB" dirty="0"/>
          </a:p>
        </p:txBody>
      </p:sp>
      <p:pic>
        <p:nvPicPr>
          <p:cNvPr id="4" name="Picture 3"/>
          <p:cNvPicPr>
            <a:picLocks noChangeAspect="1"/>
          </p:cNvPicPr>
          <p:nvPr/>
        </p:nvPicPr>
        <p:blipFill>
          <a:blip r:embed="rId2"/>
          <a:stretch>
            <a:fillRect/>
          </a:stretch>
        </p:blipFill>
        <p:spPr>
          <a:xfrm>
            <a:off x="2038641" y="2016887"/>
            <a:ext cx="3569074" cy="2243418"/>
          </a:xfrm>
          <a:prstGeom prst="rect">
            <a:avLst/>
          </a:prstGeom>
        </p:spPr>
      </p:pic>
      <p:sp>
        <p:nvSpPr>
          <p:cNvPr id="5" name="TextBox 4"/>
          <p:cNvSpPr txBox="1"/>
          <p:nvPr/>
        </p:nvSpPr>
        <p:spPr>
          <a:xfrm>
            <a:off x="5607715" y="2109903"/>
            <a:ext cx="3536576" cy="1477328"/>
          </a:xfrm>
          <a:prstGeom prst="rect">
            <a:avLst/>
          </a:prstGeom>
          <a:solidFill>
            <a:srgbClr val="FFFF00"/>
          </a:solidFill>
        </p:spPr>
        <p:txBody>
          <a:bodyPr wrap="square" rtlCol="0">
            <a:spAutoFit/>
          </a:bodyPr>
          <a:lstStyle/>
          <a:p>
            <a:r>
              <a:rPr lang="en-GB" dirty="0" smtClean="0"/>
              <a:t>This is how we did it last week when we did expanded addition BUT what do you do in the concise method when the ones column adds up to more than 10?</a:t>
            </a:r>
            <a:endParaRPr lang="en-GB" dirty="0"/>
          </a:p>
        </p:txBody>
      </p:sp>
      <p:sp>
        <p:nvSpPr>
          <p:cNvPr id="6" name="Down Arrow 5"/>
          <p:cNvSpPr/>
          <p:nvPr/>
        </p:nvSpPr>
        <p:spPr>
          <a:xfrm rot="19123135">
            <a:off x="3580862" y="439148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a:stretch>
            <a:fillRect/>
          </a:stretch>
        </p:blipFill>
        <p:spPr>
          <a:xfrm>
            <a:off x="4607018" y="4347825"/>
            <a:ext cx="5210175" cy="2562225"/>
          </a:xfrm>
          <a:prstGeom prst="rect">
            <a:avLst/>
          </a:prstGeom>
        </p:spPr>
      </p:pic>
      <p:sp>
        <p:nvSpPr>
          <p:cNvPr id="8" name="Down Arrow 7"/>
          <p:cNvSpPr/>
          <p:nvPr/>
        </p:nvSpPr>
        <p:spPr>
          <a:xfrm rot="4539064">
            <a:off x="6439037" y="6213202"/>
            <a:ext cx="119673" cy="688712"/>
          </a:xfrm>
          <a:prstGeom prst="downArrow">
            <a:avLst>
              <a:gd name="adj1" fmla="val 50000"/>
              <a:gd name="adj2" fmla="val 694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5876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3635" y="335741"/>
            <a:ext cx="6096000" cy="1323439"/>
          </a:xfrm>
          <a:prstGeom prst="rect">
            <a:avLst/>
          </a:prstGeom>
        </p:spPr>
        <p:txBody>
          <a:bodyPr>
            <a:spAutoFit/>
          </a:bodyPr>
          <a:lstStyle/>
          <a:p>
            <a:r>
              <a:rPr lang="en-GB" sz="4000" b="1" u="sng" dirty="0">
                <a:solidFill>
                  <a:srgbClr val="0070C0"/>
                </a:solidFill>
                <a:latin typeface="Comic Sans MS" panose="030F0702030302020204" pitchFamily="66" charset="0"/>
              </a:rPr>
              <a:t>Day </a:t>
            </a:r>
            <a:r>
              <a:rPr lang="en-GB" sz="4000" b="1" u="sng" dirty="0" smtClean="0">
                <a:solidFill>
                  <a:srgbClr val="0070C0"/>
                </a:solidFill>
                <a:latin typeface="Comic Sans MS" panose="030F0702030302020204" pitchFamily="66" charset="0"/>
              </a:rPr>
              <a:t>3 </a:t>
            </a:r>
            <a:r>
              <a:rPr lang="en-GB" sz="4000" b="1" u="sng" dirty="0">
                <a:solidFill>
                  <a:srgbClr val="0070C0"/>
                </a:solidFill>
                <a:latin typeface="Comic Sans MS" panose="030F0702030302020204" pitchFamily="66" charset="0"/>
              </a:rPr>
              <a:t>Task</a:t>
            </a:r>
            <a:br>
              <a:rPr lang="en-GB" sz="4000" b="1" u="sng" dirty="0">
                <a:solidFill>
                  <a:srgbClr val="0070C0"/>
                </a:solidFill>
                <a:latin typeface="Comic Sans MS" panose="030F0702030302020204" pitchFamily="66" charset="0"/>
              </a:rPr>
            </a:br>
            <a:endParaRPr lang="en-GB" sz="4000" dirty="0"/>
          </a:p>
        </p:txBody>
      </p:sp>
      <p:sp>
        <p:nvSpPr>
          <p:cNvPr id="3" name="TextBox 2"/>
          <p:cNvSpPr txBox="1"/>
          <p:nvPr/>
        </p:nvSpPr>
        <p:spPr>
          <a:xfrm>
            <a:off x="1627095" y="1102660"/>
            <a:ext cx="10254730" cy="923330"/>
          </a:xfrm>
          <a:prstGeom prst="rect">
            <a:avLst/>
          </a:prstGeom>
          <a:noFill/>
        </p:spPr>
        <p:txBody>
          <a:bodyPr wrap="none" rtlCol="0">
            <a:spAutoFit/>
          </a:bodyPr>
          <a:lstStyle/>
          <a:p>
            <a:r>
              <a:rPr lang="en-GB" dirty="0" smtClean="0">
                <a:latin typeface="Comic Sans MS" panose="030F0702030302020204" pitchFamily="66" charset="0"/>
              </a:rPr>
              <a:t>Moons - Let’s have a go at column addition with regrouping – carrying the tens. Make sure that</a:t>
            </a:r>
          </a:p>
          <a:p>
            <a:r>
              <a:rPr lang="en-GB" dirty="0">
                <a:latin typeface="Comic Sans MS" panose="030F0702030302020204" pitchFamily="66" charset="0"/>
              </a:rPr>
              <a:t>y</a:t>
            </a:r>
            <a:r>
              <a:rPr lang="en-GB" dirty="0" smtClean="0">
                <a:latin typeface="Comic Sans MS" panose="030F0702030302020204" pitchFamily="66" charset="0"/>
              </a:rPr>
              <a:t>ou put each number in the correct column. It helps to label the columns</a:t>
            </a:r>
          </a:p>
          <a:p>
            <a:r>
              <a:rPr lang="en-GB" dirty="0" smtClean="0">
                <a:latin typeface="Comic Sans MS" panose="030F0702030302020204" pitchFamily="66" charset="0"/>
              </a:rPr>
              <a:t>Tens (T) and Ones (O) Again copy onto squared paper OR print off the sheet.</a:t>
            </a:r>
            <a:endParaRPr lang="en-GB" dirty="0">
              <a:latin typeface="Comic Sans MS" panose="030F0702030302020204" pitchFamily="66"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497803316"/>
              </p:ext>
            </p:extLst>
          </p:nvPr>
        </p:nvGraphicFramePr>
        <p:xfrm>
          <a:off x="1409700" y="2025990"/>
          <a:ext cx="10782300" cy="4678180"/>
        </p:xfrm>
        <a:graphic>
          <a:graphicData uri="http://schemas.openxmlformats.org/drawingml/2006/table">
            <a:tbl>
              <a:tblPr firstRow="1" bandRow="1">
                <a:tableStyleId>{5C22544A-7EE6-4342-B048-85BDC9FD1C3A}</a:tableStyleId>
              </a:tblPr>
              <a:tblGrid>
                <a:gridCol w="4241800">
                  <a:extLst>
                    <a:ext uri="{9D8B030D-6E8A-4147-A177-3AD203B41FA5}">
                      <a16:colId xmlns:a16="http://schemas.microsoft.com/office/drawing/2014/main" val="2739181732"/>
                    </a:ext>
                  </a:extLst>
                </a:gridCol>
                <a:gridCol w="6540500">
                  <a:extLst>
                    <a:ext uri="{9D8B030D-6E8A-4147-A177-3AD203B41FA5}">
                      <a16:colId xmlns:a16="http://schemas.microsoft.com/office/drawing/2014/main" val="1605978958"/>
                    </a:ext>
                  </a:extLst>
                </a:gridCol>
              </a:tblGrid>
              <a:tr h="4678180">
                <a:tc>
                  <a:txBody>
                    <a:bodyPr/>
                    <a:lstStyle/>
                    <a:p>
                      <a:r>
                        <a:rPr lang="en-GB" dirty="0" smtClean="0">
                          <a:latin typeface="Comic Sans MS" panose="030F0702030302020204" pitchFamily="66" charset="0"/>
                        </a:rPr>
                        <a:t>Clouds Task </a:t>
                      </a: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r>
                        <a:rPr lang="en-GB" dirty="0" smtClean="0"/>
                        <a:t>Moons/Stars Do this task</a:t>
                      </a:r>
                      <a:endParaRPr lang="en-GB" dirty="0"/>
                    </a:p>
                  </a:txBody>
                  <a:tcPr/>
                </a:tc>
                <a:extLst>
                  <a:ext uri="{0D108BD9-81ED-4DB2-BD59-A6C34878D82A}">
                    <a16:rowId xmlns:a16="http://schemas.microsoft.com/office/drawing/2014/main" val="3707222720"/>
                  </a:ext>
                </a:extLst>
              </a:tr>
            </a:tbl>
          </a:graphicData>
        </a:graphic>
      </p:graphicFrame>
      <p:pic>
        <p:nvPicPr>
          <p:cNvPr id="11" name="Picture 10"/>
          <p:cNvPicPr>
            <a:picLocks noChangeAspect="1"/>
          </p:cNvPicPr>
          <p:nvPr/>
        </p:nvPicPr>
        <p:blipFill>
          <a:blip r:embed="rId2"/>
          <a:stretch>
            <a:fillRect/>
          </a:stretch>
        </p:blipFill>
        <p:spPr>
          <a:xfrm>
            <a:off x="2211021" y="2844209"/>
            <a:ext cx="2708767" cy="3559822"/>
          </a:xfrm>
          <a:prstGeom prst="rect">
            <a:avLst/>
          </a:prstGeom>
        </p:spPr>
      </p:pic>
      <p:pic>
        <p:nvPicPr>
          <p:cNvPr id="12" name="Picture 11"/>
          <p:cNvPicPr>
            <a:picLocks noChangeAspect="1"/>
          </p:cNvPicPr>
          <p:nvPr/>
        </p:nvPicPr>
        <p:blipFill>
          <a:blip r:embed="rId3"/>
          <a:stretch>
            <a:fillRect/>
          </a:stretch>
        </p:blipFill>
        <p:spPr>
          <a:xfrm>
            <a:off x="6646888" y="2931058"/>
            <a:ext cx="4673667" cy="3472973"/>
          </a:xfrm>
          <a:prstGeom prst="rect">
            <a:avLst/>
          </a:prstGeom>
        </p:spPr>
      </p:pic>
      <p:pic>
        <p:nvPicPr>
          <p:cNvPr id="13" name="Picture 1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1123" y="2173877"/>
            <a:ext cx="485140" cy="281305"/>
          </a:xfrm>
          <a:prstGeom prst="rect">
            <a:avLst/>
          </a:prstGeom>
          <a:noFill/>
        </p:spPr>
      </p:pic>
      <p:pic>
        <p:nvPicPr>
          <p:cNvPr id="14" name="Picture 6" descr="137685602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89708" y="2059732"/>
            <a:ext cx="630595" cy="509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105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9400" y="0"/>
            <a:ext cx="10261600" cy="1815882"/>
          </a:xfrm>
          <a:prstGeom prst="rect">
            <a:avLst/>
          </a:prstGeom>
        </p:spPr>
        <p:txBody>
          <a:bodyPr wrap="square">
            <a:spAutoFit/>
          </a:bodyPr>
          <a:lstStyle/>
          <a:p>
            <a:r>
              <a:rPr lang="en-GB" sz="3200" b="1" u="sng" dirty="0">
                <a:solidFill>
                  <a:srgbClr val="0070C0"/>
                </a:solidFill>
                <a:latin typeface="Comic Sans MS" panose="030F0702030302020204" pitchFamily="66" charset="0"/>
              </a:rPr>
              <a:t>Day </a:t>
            </a:r>
            <a:r>
              <a:rPr lang="en-GB" sz="3200" b="1" u="sng" dirty="0" smtClean="0">
                <a:solidFill>
                  <a:srgbClr val="0070C0"/>
                </a:solidFill>
                <a:latin typeface="Comic Sans MS" panose="030F0702030302020204" pitchFamily="66" charset="0"/>
              </a:rPr>
              <a:t>4 – teaching for extra stars challenge…….</a:t>
            </a:r>
          </a:p>
          <a:p>
            <a:r>
              <a:rPr lang="en-GB" sz="4000" b="1" u="sng" dirty="0">
                <a:solidFill>
                  <a:srgbClr val="0070C0"/>
                </a:solidFill>
                <a:latin typeface="Comic Sans MS" panose="030F0702030302020204" pitchFamily="66" charset="0"/>
              </a:rPr>
              <a:t/>
            </a:r>
            <a:br>
              <a:rPr lang="en-GB" sz="4000" b="1" u="sng" dirty="0">
                <a:solidFill>
                  <a:srgbClr val="0070C0"/>
                </a:solidFill>
                <a:latin typeface="Comic Sans MS" panose="030F0702030302020204" pitchFamily="66" charset="0"/>
              </a:rPr>
            </a:br>
            <a:endParaRPr lang="en-GB" sz="4000" dirty="0"/>
          </a:p>
        </p:txBody>
      </p:sp>
      <p:sp>
        <p:nvSpPr>
          <p:cNvPr id="6" name="TextBox 5"/>
          <p:cNvSpPr txBox="1"/>
          <p:nvPr/>
        </p:nvSpPr>
        <p:spPr>
          <a:xfrm>
            <a:off x="1739901" y="615553"/>
            <a:ext cx="8318500" cy="1200329"/>
          </a:xfrm>
          <a:prstGeom prst="rect">
            <a:avLst/>
          </a:prstGeom>
          <a:noFill/>
        </p:spPr>
        <p:txBody>
          <a:bodyPr wrap="square" rtlCol="0">
            <a:spAutoFit/>
          </a:bodyPr>
          <a:lstStyle/>
          <a:p>
            <a:r>
              <a:rPr lang="en-GB" dirty="0" smtClean="0">
                <a:latin typeface="Comic Sans MS" panose="030F0702030302020204" pitchFamily="66" charset="0"/>
              </a:rPr>
              <a:t>How did you get on with column addition yesterday? Shall we practise a few more? I might give you some </a:t>
            </a:r>
            <a:r>
              <a:rPr lang="en-GB" u="sng" dirty="0" smtClean="0">
                <a:solidFill>
                  <a:srgbClr val="FF0000"/>
                </a:solidFill>
                <a:latin typeface="Comic Sans MS" panose="030F0702030302020204" pitchFamily="66" charset="0"/>
              </a:rPr>
              <a:t>stars challenges </a:t>
            </a:r>
            <a:r>
              <a:rPr lang="en-GB" dirty="0" smtClean="0">
                <a:latin typeface="Comic Sans MS" panose="030F0702030302020204" pitchFamily="66" charset="0"/>
              </a:rPr>
              <a:t>where the answer is over 100 so make sure you set out your work really carefully! The hundreds number </a:t>
            </a:r>
          </a:p>
          <a:p>
            <a:r>
              <a:rPr lang="en-GB" dirty="0">
                <a:latin typeface="Comic Sans MS" panose="030F0702030302020204" pitchFamily="66" charset="0"/>
              </a:rPr>
              <a:t>s</a:t>
            </a:r>
            <a:r>
              <a:rPr lang="en-GB" dirty="0" smtClean="0">
                <a:latin typeface="Comic Sans MS" panose="030F0702030302020204" pitchFamily="66" charset="0"/>
              </a:rPr>
              <a:t>hould have it’s own square – don’t squash the answer into two boxes!</a:t>
            </a:r>
            <a:endParaRPr lang="en-GB" dirty="0">
              <a:latin typeface="Comic Sans MS" panose="030F0702030302020204" pitchFamily="66" charset="0"/>
            </a:endParaRPr>
          </a:p>
        </p:txBody>
      </p:sp>
      <p:pic>
        <p:nvPicPr>
          <p:cNvPr id="7" name="Picture 6"/>
          <p:cNvPicPr>
            <a:picLocks noChangeAspect="1"/>
          </p:cNvPicPr>
          <p:nvPr/>
        </p:nvPicPr>
        <p:blipFill>
          <a:blip r:embed="rId2"/>
          <a:stretch>
            <a:fillRect/>
          </a:stretch>
        </p:blipFill>
        <p:spPr>
          <a:xfrm>
            <a:off x="2625725" y="2400300"/>
            <a:ext cx="6915150" cy="3581400"/>
          </a:xfrm>
          <a:prstGeom prst="rect">
            <a:avLst/>
          </a:prstGeom>
        </p:spPr>
      </p:pic>
    </p:spTree>
    <p:extLst>
      <p:ext uri="{BB962C8B-B14F-4D97-AF65-F5344CB8AC3E}">
        <p14:creationId xmlns:p14="http://schemas.microsoft.com/office/powerpoint/2010/main" val="3766888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18278979"/>
              </p:ext>
            </p:extLst>
          </p:nvPr>
        </p:nvGraphicFramePr>
        <p:xfrm>
          <a:off x="520701" y="1418166"/>
          <a:ext cx="11925300" cy="5577840"/>
        </p:xfrm>
        <a:graphic>
          <a:graphicData uri="http://schemas.openxmlformats.org/drawingml/2006/table">
            <a:tbl>
              <a:tblPr firstRow="1" bandRow="1">
                <a:tableStyleId>{5C22544A-7EE6-4342-B048-85BDC9FD1C3A}</a:tableStyleId>
              </a:tblPr>
              <a:tblGrid>
                <a:gridCol w="3631679">
                  <a:extLst>
                    <a:ext uri="{9D8B030D-6E8A-4147-A177-3AD203B41FA5}">
                      <a16:colId xmlns:a16="http://schemas.microsoft.com/office/drawing/2014/main" val="3735143996"/>
                    </a:ext>
                  </a:extLst>
                </a:gridCol>
                <a:gridCol w="3988051">
                  <a:extLst>
                    <a:ext uri="{9D8B030D-6E8A-4147-A177-3AD203B41FA5}">
                      <a16:colId xmlns:a16="http://schemas.microsoft.com/office/drawing/2014/main" val="3392018163"/>
                    </a:ext>
                  </a:extLst>
                </a:gridCol>
                <a:gridCol w="4305570">
                  <a:extLst>
                    <a:ext uri="{9D8B030D-6E8A-4147-A177-3AD203B41FA5}">
                      <a16:colId xmlns:a16="http://schemas.microsoft.com/office/drawing/2014/main" val="347501868"/>
                    </a:ext>
                  </a:extLst>
                </a:gridCol>
              </a:tblGrid>
              <a:tr h="370840">
                <a:tc>
                  <a:txBody>
                    <a:bodyPr/>
                    <a:lstStyle/>
                    <a:p>
                      <a:r>
                        <a:rPr lang="en-GB" dirty="0" smtClean="0"/>
                        <a:t>Clouds</a:t>
                      </a:r>
                      <a:endParaRPr lang="en-GB" dirty="0"/>
                    </a:p>
                  </a:txBody>
                  <a:tcPr/>
                </a:tc>
                <a:tc>
                  <a:txBody>
                    <a:bodyPr/>
                    <a:lstStyle/>
                    <a:p>
                      <a:r>
                        <a:rPr lang="en-GB" dirty="0" smtClean="0"/>
                        <a:t>Moons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r>
                        <a:rPr lang="en-GB" dirty="0" smtClean="0"/>
                        <a:t>Stars</a:t>
                      </a:r>
                      <a:endParaRPr lang="en-GB" dirty="0"/>
                    </a:p>
                  </a:txBody>
                  <a:tcPr/>
                </a:tc>
                <a:extLst>
                  <a:ext uri="{0D108BD9-81ED-4DB2-BD59-A6C34878D82A}">
                    <a16:rowId xmlns:a16="http://schemas.microsoft.com/office/drawing/2014/main" val="2233138833"/>
                  </a:ext>
                </a:extLst>
              </a:tr>
            </a:tbl>
          </a:graphicData>
        </a:graphic>
      </p:graphicFrame>
      <p:pic>
        <p:nvPicPr>
          <p:cNvPr id="3" name="Picture 2"/>
          <p:cNvPicPr>
            <a:picLocks noChangeAspect="1"/>
          </p:cNvPicPr>
          <p:nvPr/>
        </p:nvPicPr>
        <p:blipFill>
          <a:blip r:embed="rId2"/>
          <a:stretch>
            <a:fillRect/>
          </a:stretch>
        </p:blipFill>
        <p:spPr>
          <a:xfrm>
            <a:off x="4324350" y="2369743"/>
            <a:ext cx="3721133" cy="3200400"/>
          </a:xfrm>
          <a:prstGeom prst="rect">
            <a:avLst/>
          </a:prstGeom>
        </p:spPr>
      </p:pic>
      <p:pic>
        <p:nvPicPr>
          <p:cNvPr id="4" name="Picture 3"/>
          <p:cNvPicPr>
            <a:picLocks noChangeAspect="1"/>
          </p:cNvPicPr>
          <p:nvPr/>
        </p:nvPicPr>
        <p:blipFill>
          <a:blip r:embed="rId3"/>
          <a:stretch>
            <a:fillRect/>
          </a:stretch>
        </p:blipFill>
        <p:spPr>
          <a:xfrm>
            <a:off x="8585232" y="2369743"/>
            <a:ext cx="3492501" cy="3200400"/>
          </a:xfrm>
          <a:prstGeom prst="rect">
            <a:avLst/>
          </a:prstGeom>
        </p:spPr>
      </p:pic>
      <p:pic>
        <p:nvPicPr>
          <p:cNvPr id="5" name="Picture 4"/>
          <p:cNvPicPr>
            <a:picLocks noChangeAspect="1"/>
          </p:cNvPicPr>
          <p:nvPr/>
        </p:nvPicPr>
        <p:blipFill>
          <a:blip r:embed="rId4"/>
          <a:stretch>
            <a:fillRect/>
          </a:stretch>
        </p:blipFill>
        <p:spPr>
          <a:xfrm>
            <a:off x="520701" y="2770986"/>
            <a:ext cx="3594100" cy="2799157"/>
          </a:xfrm>
          <a:prstGeom prst="rect">
            <a:avLst/>
          </a:prstGeom>
        </p:spPr>
      </p:pic>
      <p:sp>
        <p:nvSpPr>
          <p:cNvPr id="6" name="TextBox 5"/>
          <p:cNvSpPr txBox="1"/>
          <p:nvPr/>
        </p:nvSpPr>
        <p:spPr>
          <a:xfrm>
            <a:off x="3784601" y="66813"/>
            <a:ext cx="3302507" cy="707886"/>
          </a:xfrm>
          <a:prstGeom prst="rect">
            <a:avLst/>
          </a:prstGeom>
          <a:noFill/>
        </p:spPr>
        <p:txBody>
          <a:bodyPr wrap="none" rtlCol="0">
            <a:spAutoFit/>
          </a:bodyPr>
          <a:lstStyle/>
          <a:p>
            <a:r>
              <a:rPr lang="en-GB" sz="4000" b="1" u="sng" dirty="0">
                <a:solidFill>
                  <a:srgbClr val="0070C0"/>
                </a:solidFill>
                <a:latin typeface="Comic Sans MS" panose="030F0702030302020204" pitchFamily="66" charset="0"/>
              </a:rPr>
              <a:t>Day </a:t>
            </a:r>
            <a:r>
              <a:rPr lang="en-GB" sz="4000" b="1" u="sng" dirty="0" smtClean="0">
                <a:solidFill>
                  <a:srgbClr val="0070C0"/>
                </a:solidFill>
                <a:latin typeface="Comic Sans MS" panose="030F0702030302020204" pitchFamily="66" charset="0"/>
              </a:rPr>
              <a:t>4 Tasks</a:t>
            </a:r>
            <a:endParaRPr lang="en-GB" sz="4000" dirty="0"/>
          </a:p>
        </p:txBody>
      </p:sp>
      <p:sp>
        <p:nvSpPr>
          <p:cNvPr id="7" name="TextBox 6"/>
          <p:cNvSpPr txBox="1"/>
          <p:nvPr/>
        </p:nvSpPr>
        <p:spPr>
          <a:xfrm>
            <a:off x="520702" y="723837"/>
            <a:ext cx="12582291" cy="646331"/>
          </a:xfrm>
          <a:prstGeom prst="rect">
            <a:avLst/>
          </a:prstGeom>
          <a:solidFill>
            <a:srgbClr val="FFFF00"/>
          </a:solidFill>
        </p:spPr>
        <p:txBody>
          <a:bodyPr wrap="none" rtlCol="0">
            <a:spAutoFit/>
          </a:bodyPr>
          <a:lstStyle/>
          <a:p>
            <a:r>
              <a:rPr lang="en-GB" dirty="0" smtClean="0">
                <a:latin typeface="Comic Sans MS" panose="030F0702030302020204" pitchFamily="66" charset="0"/>
              </a:rPr>
              <a:t>Choose the activity that you think you can do. Again it is best to practise copying out your work onto squared paper</a:t>
            </a:r>
          </a:p>
          <a:p>
            <a:r>
              <a:rPr lang="en-GB" dirty="0" smtClean="0">
                <a:latin typeface="Comic Sans MS" panose="030F0702030302020204" pitchFamily="66" charset="0"/>
              </a:rPr>
              <a:t> keeping your numbers in the correct columns but if you prefer you can print off the sheets.</a:t>
            </a:r>
            <a:endParaRPr lang="en-GB" dirty="0">
              <a:latin typeface="Comic Sans MS" panose="030F0702030302020204" pitchFamily="66" charset="0"/>
            </a:endParaRPr>
          </a:p>
        </p:txBody>
      </p:sp>
    </p:spTree>
    <p:extLst>
      <p:ext uri="{BB962C8B-B14F-4D97-AF65-F5344CB8AC3E}">
        <p14:creationId xmlns:p14="http://schemas.microsoft.com/office/powerpoint/2010/main" val="2169559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0400" y="596900"/>
            <a:ext cx="8983550" cy="646331"/>
          </a:xfrm>
          <a:prstGeom prst="rect">
            <a:avLst/>
          </a:prstGeom>
          <a:solidFill>
            <a:srgbClr val="FFFF00"/>
          </a:solidFill>
        </p:spPr>
        <p:txBody>
          <a:bodyPr wrap="none" rtlCol="0">
            <a:spAutoFit/>
          </a:bodyPr>
          <a:lstStyle/>
          <a:p>
            <a:r>
              <a:rPr lang="en-GB" dirty="0" smtClean="0">
                <a:latin typeface="Comic Sans MS" panose="030F0702030302020204" pitchFamily="66" charset="0"/>
              </a:rPr>
              <a:t>It’s Friday! Let us do something different!</a:t>
            </a:r>
          </a:p>
          <a:p>
            <a:r>
              <a:rPr lang="en-GB" dirty="0" smtClean="0">
                <a:latin typeface="Comic Sans MS" panose="030F0702030302020204" pitchFamily="66" charset="0"/>
              </a:rPr>
              <a:t>Ask your grown up if you can do some weighing and baking. Choose one of these……</a:t>
            </a:r>
            <a:endParaRPr lang="en-GB" dirty="0">
              <a:latin typeface="Comic Sans MS" panose="030F0702030302020204" pitchFamily="66"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05714451"/>
              </p:ext>
            </p:extLst>
          </p:nvPr>
        </p:nvGraphicFramePr>
        <p:xfrm>
          <a:off x="2374898" y="1243231"/>
          <a:ext cx="7924801" cy="6400800"/>
        </p:xfrm>
        <a:graphic>
          <a:graphicData uri="http://schemas.openxmlformats.org/drawingml/2006/table">
            <a:tbl>
              <a:tblPr firstRow="1" bandRow="1">
                <a:tableStyleId>{5C22544A-7EE6-4342-B048-85BDC9FD1C3A}</a:tableStyleId>
              </a:tblPr>
              <a:tblGrid>
                <a:gridCol w="3988731">
                  <a:extLst>
                    <a:ext uri="{9D8B030D-6E8A-4147-A177-3AD203B41FA5}">
                      <a16:colId xmlns:a16="http://schemas.microsoft.com/office/drawing/2014/main" val="2174077093"/>
                    </a:ext>
                  </a:extLst>
                </a:gridCol>
                <a:gridCol w="3936070">
                  <a:extLst>
                    <a:ext uri="{9D8B030D-6E8A-4147-A177-3AD203B41FA5}">
                      <a16:colId xmlns:a16="http://schemas.microsoft.com/office/drawing/2014/main" val="1365962868"/>
                    </a:ext>
                  </a:extLst>
                </a:gridCol>
              </a:tblGrid>
              <a:tr h="5947834">
                <a:tc>
                  <a:txBody>
                    <a:bodyPr/>
                    <a:lstStyle/>
                    <a:p>
                      <a:r>
                        <a:rPr lang="en-GB" dirty="0" smtClean="0"/>
                        <a:t>KRISPIE CAKES</a:t>
                      </a:r>
                    </a:p>
                    <a:p>
                      <a:r>
                        <a:rPr lang="en-GB" dirty="0" smtClean="0"/>
                        <a:t>Weighing is the </a:t>
                      </a:r>
                      <a:r>
                        <a:rPr lang="en-GB" u="sng" dirty="0" smtClean="0">
                          <a:solidFill>
                            <a:srgbClr val="FFFF00"/>
                          </a:solidFill>
                        </a:rPr>
                        <a:t>measuring</a:t>
                      </a:r>
                      <a:r>
                        <a:rPr lang="en-GB" dirty="0" smtClean="0"/>
                        <a:t> of weight</a:t>
                      </a:r>
                    </a:p>
                    <a:p>
                      <a:endParaRPr lang="en-GB" dirty="0" smtClean="0"/>
                    </a:p>
                    <a:p>
                      <a:r>
                        <a:rPr lang="en-GB" dirty="0" smtClean="0"/>
                        <a:t>Weigh these ingredients in grams…..</a:t>
                      </a:r>
                    </a:p>
                    <a:p>
                      <a:endParaRPr lang="en-GB" dirty="0" smtClean="0"/>
                    </a:p>
                    <a:p>
                      <a:r>
                        <a:rPr lang="en-GB" dirty="0" smtClean="0"/>
                        <a:t>125g chocolate</a:t>
                      </a:r>
                    </a:p>
                    <a:p>
                      <a:r>
                        <a:rPr lang="en-GB" dirty="0" smtClean="0"/>
                        <a:t>60g</a:t>
                      </a:r>
                      <a:r>
                        <a:rPr lang="en-GB" baseline="0" dirty="0" smtClean="0"/>
                        <a:t> rice </a:t>
                      </a:r>
                      <a:r>
                        <a:rPr lang="en-GB" baseline="0" dirty="0" err="1" smtClean="0"/>
                        <a:t>krispies</a:t>
                      </a:r>
                      <a:r>
                        <a:rPr lang="en-GB" baseline="0" dirty="0" smtClean="0"/>
                        <a:t> </a:t>
                      </a:r>
                    </a:p>
                    <a:p>
                      <a:r>
                        <a:rPr lang="en-GB" baseline="0" dirty="0" smtClean="0"/>
                        <a:t>60g mini marshmallows</a:t>
                      </a:r>
                    </a:p>
                    <a:p>
                      <a:r>
                        <a:rPr lang="en-GB" baseline="0" dirty="0" smtClean="0"/>
                        <a:t>Sprinkles</a:t>
                      </a:r>
                    </a:p>
                    <a:p>
                      <a:r>
                        <a:rPr lang="en-GB" baseline="0" dirty="0" smtClean="0"/>
                        <a:t>Paper cake cases</a:t>
                      </a:r>
                    </a:p>
                    <a:p>
                      <a:endParaRPr lang="en-GB" baseline="0" dirty="0" smtClean="0"/>
                    </a:p>
                    <a:p>
                      <a:endParaRPr lang="en-GB" baseline="0" dirty="0" smtClean="0"/>
                    </a:p>
                    <a:p>
                      <a:r>
                        <a:rPr lang="en-GB" baseline="0" dirty="0" smtClean="0"/>
                        <a:t>Make yummy chocolate </a:t>
                      </a:r>
                      <a:r>
                        <a:rPr lang="en-GB" baseline="0" dirty="0" err="1" smtClean="0"/>
                        <a:t>krispie</a:t>
                      </a:r>
                      <a:r>
                        <a:rPr lang="en-GB" baseline="0" dirty="0" smtClean="0"/>
                        <a:t> cakes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r>
                        <a:rPr lang="en-GB" dirty="0" smtClean="0"/>
                        <a:t>OR choose another recipe and send a</a:t>
                      </a:r>
                    </a:p>
                    <a:p>
                      <a:r>
                        <a:rPr lang="en-GB" dirty="0" smtClean="0"/>
                        <a:t>photo to us of your creation!</a:t>
                      </a:r>
                    </a:p>
                  </a:txBody>
                  <a:tcPr/>
                </a:tc>
                <a:tc>
                  <a:txBody>
                    <a:bodyPr/>
                    <a:lstStyle/>
                    <a:p>
                      <a:r>
                        <a:rPr lang="en-GB" u="none" baseline="0" dirty="0" smtClean="0">
                          <a:solidFill>
                            <a:schemeClr val="bg1"/>
                          </a:solidFill>
                        </a:rPr>
                        <a:t> FAIRY CAKES</a:t>
                      </a:r>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Weighing is the </a:t>
                      </a:r>
                      <a:r>
                        <a:rPr lang="en-GB" u="sng" dirty="0" smtClean="0">
                          <a:solidFill>
                            <a:srgbClr val="FFFF00"/>
                          </a:solidFill>
                        </a:rPr>
                        <a:t>measuring</a:t>
                      </a:r>
                      <a:r>
                        <a:rPr lang="en-GB" dirty="0" smtClean="0"/>
                        <a:t> of weight</a:t>
                      </a:r>
                    </a:p>
                    <a:p>
                      <a:endParaRPr lang="en-GB" u="none" baseline="0" dirty="0" smtClean="0">
                        <a:solidFill>
                          <a:schemeClr val="bg1"/>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Weigh these ingredients in grams…..</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smtClean="0"/>
                    </a:p>
                    <a:p>
                      <a:r>
                        <a:rPr lang="en-GB" u="none" baseline="0" dirty="0" smtClean="0">
                          <a:solidFill>
                            <a:schemeClr val="bg1"/>
                          </a:solidFill>
                        </a:rPr>
                        <a:t>100g butter or margarine</a:t>
                      </a:r>
                    </a:p>
                    <a:p>
                      <a:r>
                        <a:rPr lang="en-GB" u="none" baseline="0" dirty="0" smtClean="0">
                          <a:solidFill>
                            <a:schemeClr val="bg1"/>
                          </a:solidFill>
                        </a:rPr>
                        <a:t>100g sugar</a:t>
                      </a:r>
                    </a:p>
                    <a:p>
                      <a:r>
                        <a:rPr lang="en-GB" u="none" baseline="0" dirty="0" smtClean="0">
                          <a:solidFill>
                            <a:schemeClr val="bg1"/>
                          </a:solidFill>
                        </a:rPr>
                        <a:t>2 eggs</a:t>
                      </a:r>
                    </a:p>
                    <a:p>
                      <a:r>
                        <a:rPr lang="en-GB" u="none" baseline="0" dirty="0" smtClean="0">
                          <a:solidFill>
                            <a:schemeClr val="bg1"/>
                          </a:solidFill>
                        </a:rPr>
                        <a:t>100 self raising flour</a:t>
                      </a:r>
                    </a:p>
                    <a:p>
                      <a:endParaRPr lang="en-GB" u="none" baseline="0" dirty="0" smtClean="0">
                        <a:solidFill>
                          <a:schemeClr val="bg1"/>
                        </a:solidFill>
                      </a:endParaRPr>
                    </a:p>
                    <a:p>
                      <a:endParaRPr lang="en-GB" u="none" baseline="0" dirty="0" smtClean="0">
                        <a:solidFill>
                          <a:schemeClr val="bg1"/>
                        </a:solidFill>
                      </a:endParaRPr>
                    </a:p>
                    <a:p>
                      <a:r>
                        <a:rPr lang="en-GB" u="none" baseline="0" dirty="0" smtClean="0">
                          <a:solidFill>
                            <a:schemeClr val="bg1"/>
                          </a:solidFill>
                        </a:rPr>
                        <a:t>Mix the ingredients – it’s easiest to mix all together but you can mix the butter and sugar first and then add the eggs and flour.</a:t>
                      </a:r>
                    </a:p>
                    <a:p>
                      <a:endParaRPr lang="en-GB" u="none" baseline="0" dirty="0" smtClean="0">
                        <a:solidFill>
                          <a:schemeClr val="bg1"/>
                        </a:solidFill>
                      </a:endParaRPr>
                    </a:p>
                    <a:p>
                      <a:r>
                        <a:rPr lang="en-GB" u="none" baseline="0" dirty="0" smtClean="0">
                          <a:solidFill>
                            <a:schemeClr val="bg1"/>
                          </a:solidFill>
                        </a:rPr>
                        <a:t>Put in small cakes cases</a:t>
                      </a:r>
                    </a:p>
                    <a:p>
                      <a:endParaRPr lang="en-GB" u="none" baseline="0" dirty="0" smtClean="0">
                        <a:solidFill>
                          <a:schemeClr val="bg1"/>
                        </a:solidFill>
                      </a:endParaRPr>
                    </a:p>
                    <a:p>
                      <a:r>
                        <a:rPr lang="en-GB" u="none" baseline="0" dirty="0" smtClean="0">
                          <a:solidFill>
                            <a:schemeClr val="bg1"/>
                          </a:solidFill>
                        </a:rPr>
                        <a:t>Cook in a pre-heated oven gas mark 5 or 190 ̊c</a:t>
                      </a:r>
                    </a:p>
                    <a:p>
                      <a:endParaRPr lang="en-GB" u="none" baseline="0" dirty="0" smtClean="0">
                        <a:solidFill>
                          <a:schemeClr val="bg1"/>
                        </a:solidFill>
                      </a:endParaRPr>
                    </a:p>
                    <a:p>
                      <a:r>
                        <a:rPr lang="en-GB" u="none" baseline="0" dirty="0" smtClean="0">
                          <a:solidFill>
                            <a:schemeClr val="bg1"/>
                          </a:solidFill>
                        </a:rPr>
                        <a:t>CHOOSE how to decorate them and send us a picture!</a:t>
                      </a:r>
                    </a:p>
                  </a:txBody>
                  <a:tcPr/>
                </a:tc>
                <a:extLst>
                  <a:ext uri="{0D108BD9-81ED-4DB2-BD59-A6C34878D82A}">
                    <a16:rowId xmlns:a16="http://schemas.microsoft.com/office/drawing/2014/main" val="2696088253"/>
                  </a:ext>
                </a:extLst>
              </a:tr>
            </a:tbl>
          </a:graphicData>
        </a:graphic>
      </p:graphicFrame>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213100" y="5422900"/>
            <a:ext cx="1384300" cy="969645"/>
          </a:xfrm>
          <a:prstGeom prst="rect">
            <a:avLst/>
          </a:prstGeom>
        </p:spPr>
      </p:pic>
      <p:pic>
        <p:nvPicPr>
          <p:cNvPr id="5" name="Picture 4" descr="File:&lt;strong&gt;Fairy&lt;/strong&gt; &lt;strong&gt;cakes&lt;/strong&gt; close up on tray.jpg - Wikipedi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686799" y="2997200"/>
            <a:ext cx="1333500" cy="889000"/>
          </a:xfrm>
          <a:prstGeom prst="rect">
            <a:avLst/>
          </a:prstGeom>
        </p:spPr>
      </p:pic>
      <p:sp>
        <p:nvSpPr>
          <p:cNvPr id="6" name="Rectangle 5"/>
          <p:cNvSpPr/>
          <p:nvPr/>
        </p:nvSpPr>
        <p:spPr>
          <a:xfrm>
            <a:off x="4207315" y="-80208"/>
            <a:ext cx="3098925" cy="707886"/>
          </a:xfrm>
          <a:prstGeom prst="rect">
            <a:avLst/>
          </a:prstGeom>
          <a:noFill/>
        </p:spPr>
        <p:txBody>
          <a:bodyPr wrap="none">
            <a:spAutoFit/>
          </a:bodyPr>
          <a:lstStyle/>
          <a:p>
            <a:r>
              <a:rPr lang="en-GB" sz="4000" dirty="0" smtClean="0">
                <a:solidFill>
                  <a:srgbClr val="0070C0"/>
                </a:solidFill>
                <a:latin typeface="Comic Sans MS" panose="030F0702030302020204" pitchFamily="66" charset="0"/>
              </a:rPr>
              <a:t>Day 5 TASK</a:t>
            </a:r>
            <a:endParaRPr lang="en-GB" sz="4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739682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34762</TotalTime>
  <Words>550</Words>
  <Application>Microsoft Office PowerPoint</Application>
  <PresentationFormat>Widescreen</PresentationFormat>
  <Paragraphs>131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Comic Sans MS</vt:lpstr>
      <vt:lpstr>Corbel</vt:lpstr>
      <vt:lpstr>NTFPreCursivefk</vt:lpstr>
      <vt:lpstr>Parallax</vt:lpstr>
      <vt:lpstr>Year 2 Mathematics week 1 beginning 4/5/20</vt:lpstr>
      <vt:lpstr>Day 1  </vt:lpstr>
      <vt:lpstr> Day 1 Task Addition Choose clouds or moons and copy into your exercise books – if you want to print 1 cm squared paper to help with layout this will be even better and then stick into your exercise book. (If you find it easier you can print the sheet off that is attached on the blog)   http://www.mathsphere.co.uk/downloads/graph-paper/graph-paper-1cm-squares-blue.pdf  </vt:lpstr>
      <vt:lpstr>Day 2 Task-Let’s continue to practise!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Mathematics wk beg ___/4/20</dc:title>
  <dc:creator>Mrs Dalton</dc:creator>
  <cp:lastModifiedBy>Mrs Dalton</cp:lastModifiedBy>
  <cp:revision>77</cp:revision>
  <dcterms:created xsi:type="dcterms:W3CDTF">2020-04-02T07:27:52Z</dcterms:created>
  <dcterms:modified xsi:type="dcterms:W3CDTF">2020-04-30T11:21:36Z</dcterms:modified>
</cp:coreProperties>
</file>