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B7B5"/>
    <a:srgbClr val="FAF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92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96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656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723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133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44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425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6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2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6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62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1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580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8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54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33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0A9F31-EE63-4F54-AFAD-93C868409966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3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Year 2 Mathematics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sz="4400" dirty="0" smtClean="0">
                <a:latin typeface="Comic Sans MS" panose="030F0702030302020204" pitchFamily="66" charset="0"/>
              </a:rPr>
              <a:t>week 3 beginning 11/5/20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Let’s practise subtraction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342" y="299440"/>
            <a:ext cx="1814286" cy="173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27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92372"/>
              </p:ext>
            </p:extLst>
          </p:nvPr>
        </p:nvGraphicFramePr>
        <p:xfrm>
          <a:off x="1888309" y="0"/>
          <a:ext cx="8128000" cy="7373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857491599"/>
                    </a:ext>
                  </a:extLst>
                </a:gridCol>
              </a:tblGrid>
              <a:tr h="2344179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Friday – Measuring Time!</a:t>
                      </a:r>
                    </a:p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Find a tape measure……if you can!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787495"/>
                  </a:ext>
                </a:extLst>
              </a:tr>
              <a:tr h="2344179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415456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627" y="1351461"/>
            <a:ext cx="5901364" cy="58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6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058" y="41758"/>
            <a:ext cx="10515600" cy="1558441"/>
          </a:xfrm>
        </p:spPr>
        <p:txBody>
          <a:bodyPr>
            <a:normAutofit/>
          </a:bodyPr>
          <a:lstStyle/>
          <a:p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</a:t>
            </a:r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1- quick reminder</a:t>
            </a:r>
            <a:r>
              <a:rPr lang="en-GB" b="1" u="sng" dirty="0" smtClean="0">
                <a:latin typeface="Comic Sans MS" panose="030F0702030302020204" pitchFamily="66" charset="0"/>
              </a:rPr>
              <a:t> </a:t>
            </a:r>
            <a:br>
              <a:rPr lang="en-GB" b="1" u="sng" dirty="0" smtClean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506459"/>
            <a:ext cx="10018713" cy="3124201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4400" dirty="0">
              <a:latin typeface="NTFPreCursivefk" panose="030004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370" y="897340"/>
            <a:ext cx="87069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REMEMBER  Today let’s practise drawing dienes to subtract (no regrouping/crossing tens)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We have practised many methods for subtraction but today let’s just go back to drawing  dienes to help us subtract.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                                  So 33-11 = 21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Cloud Callout 5"/>
          <p:cNvSpPr/>
          <p:nvPr/>
        </p:nvSpPr>
        <p:spPr>
          <a:xfrm rot="21166849">
            <a:off x="1846782" y="514655"/>
            <a:ext cx="914400" cy="612648"/>
          </a:xfrm>
          <a:prstGeom prst="cloudCallout">
            <a:avLst>
              <a:gd name="adj1" fmla="val 37553"/>
              <a:gd name="adj2" fmla="val 104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828857" y="59105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695406" y="2666999"/>
            <a:ext cx="1" cy="914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847804" y="2666999"/>
            <a:ext cx="1" cy="914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00205" y="2666999"/>
            <a:ext cx="1" cy="914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152606" y="3450770"/>
            <a:ext cx="105929" cy="130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370319" y="3446414"/>
            <a:ext cx="105929" cy="130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575683" y="3446413"/>
            <a:ext cx="105929" cy="130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6493666" y="3373691"/>
            <a:ext cx="326571" cy="2757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29033" y="3031366"/>
            <a:ext cx="326571" cy="2757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Up Arrow 26"/>
          <p:cNvSpPr/>
          <p:nvPr/>
        </p:nvSpPr>
        <p:spPr>
          <a:xfrm rot="19082890">
            <a:off x="6247590" y="3781875"/>
            <a:ext cx="238481" cy="948477"/>
          </a:xfrm>
          <a:prstGeom prst="upArrow">
            <a:avLst>
              <a:gd name="adj1" fmla="val 50000"/>
              <a:gd name="adj2" fmla="val 62149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223760" y="4585063"/>
            <a:ext cx="4279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this method we just draw the biggest number and then cross out the tens and ones </a:t>
            </a:r>
            <a:r>
              <a:rPr lang="en-GB" b="1" u="sng" dirty="0" err="1" smtClean="0"/>
              <a:t>eg</a:t>
            </a:r>
            <a:r>
              <a:rPr lang="en-GB" b="1" u="sng" dirty="0" smtClean="0"/>
              <a:t> 11 = 1 ten and 1 one </a:t>
            </a:r>
            <a:r>
              <a:rPr lang="en-GB" dirty="0" smtClean="0"/>
              <a:t>so we cross it out.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9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63767"/>
              </p:ext>
            </p:extLst>
          </p:nvPr>
        </p:nvGraphicFramePr>
        <p:xfrm>
          <a:off x="1619793" y="707886"/>
          <a:ext cx="10411098" cy="773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5549">
                  <a:extLst>
                    <a:ext uri="{9D8B030D-6E8A-4147-A177-3AD203B41FA5}">
                      <a16:colId xmlns:a16="http://schemas.microsoft.com/office/drawing/2014/main" val="4095643846"/>
                    </a:ext>
                  </a:extLst>
                </a:gridCol>
                <a:gridCol w="5205549">
                  <a:extLst>
                    <a:ext uri="{9D8B030D-6E8A-4147-A177-3AD203B41FA5}">
                      <a16:colId xmlns:a16="http://schemas.microsoft.com/office/drawing/2014/main" val="1954380301"/>
                    </a:ext>
                  </a:extLst>
                </a:gridCol>
              </a:tblGrid>
              <a:tr h="773072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Clouds Task – </a:t>
                      </a:r>
                    </a:p>
                    <a:p>
                      <a:endParaRPr lang="en-GB" sz="2000" dirty="0" smtClean="0"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Subtract two digit numbers and ones</a:t>
                      </a:r>
                    </a:p>
                    <a:p>
                      <a:endParaRPr lang="en-GB" sz="3200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23</a:t>
                      </a:r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 – 2= 21</a:t>
                      </a:r>
                    </a:p>
                    <a:p>
                      <a:r>
                        <a:rPr lang="en-GB" sz="3600" baseline="0" dirty="0" err="1" smtClean="0">
                          <a:latin typeface="Comic Sans MS" panose="030F0702030302020204" pitchFamily="66" charset="0"/>
                        </a:rPr>
                        <a:t>ll</a:t>
                      </a:r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▪▪▪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16 – 3=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27-6=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42-1=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25-4=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65-2=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29-9=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35-2=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28-8=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49–5=</a:t>
                      </a:r>
                      <a:endParaRPr lang="en-GB" sz="3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MoonsTask</a:t>
                      </a:r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 – </a:t>
                      </a:r>
                    </a:p>
                    <a:p>
                      <a:endParaRPr lang="en-GB" sz="2000" dirty="0" smtClean="0"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Subtract a two digit number from a two digit</a:t>
                      </a:r>
                      <a:r>
                        <a:rPr lang="en-GB" sz="2000" baseline="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 number</a:t>
                      </a:r>
                      <a:endParaRPr lang="en-GB" sz="2000" dirty="0" smtClean="0"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43</a:t>
                      </a:r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 – 12= 31</a:t>
                      </a:r>
                    </a:p>
                    <a:p>
                      <a:r>
                        <a:rPr lang="en-GB" sz="3600" baseline="0" dirty="0" err="1" smtClean="0">
                          <a:latin typeface="Comic Sans MS" panose="030F0702030302020204" pitchFamily="66" charset="0"/>
                        </a:rPr>
                        <a:t>llll</a:t>
                      </a:r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▪▪▪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36 – 23=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57-16=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92-31=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85-40=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65-52=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99-29=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65-32=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28-18=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39–25=</a:t>
                      </a:r>
                      <a:endParaRPr lang="en-GB" sz="3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882428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7771650" y="2747011"/>
            <a:ext cx="164710" cy="2851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8099645" y="2747011"/>
            <a:ext cx="163285" cy="2637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268728" y="2599509"/>
            <a:ext cx="119069" cy="393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535" y="845513"/>
            <a:ext cx="485140" cy="453505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>
            <a:off x="2512344" y="2884866"/>
            <a:ext cx="201800" cy="2517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74285" y="2906328"/>
            <a:ext cx="201800" cy="2517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 descr="137685602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8394" y="845513"/>
            <a:ext cx="467008" cy="37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337354" y="0"/>
            <a:ext cx="10633039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1 </a:t>
            </a:r>
            <a:r>
              <a:rPr lang="en-GB" sz="40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Task –</a:t>
            </a:r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copy onto </a:t>
            </a:r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squared </a:t>
            </a:r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paper or books but please show working out.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3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6058" y="41758"/>
            <a:ext cx="10515600" cy="155844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Day 2- quick reminder</a:t>
            </a:r>
            <a:r>
              <a:rPr lang="en-GB" b="1" u="sng" dirty="0" smtClean="0">
                <a:latin typeface="Comic Sans MS" panose="030F0702030302020204" pitchFamily="66" charset="0"/>
              </a:rPr>
              <a:t> </a:t>
            </a:r>
            <a:br>
              <a:rPr lang="en-GB" b="1" u="sng" dirty="0" smtClean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loud Callout 2"/>
          <p:cNvSpPr/>
          <p:nvPr/>
        </p:nvSpPr>
        <p:spPr>
          <a:xfrm rot="21166849">
            <a:off x="1846782" y="514655"/>
            <a:ext cx="914400" cy="612648"/>
          </a:xfrm>
          <a:prstGeom prst="cloudCallout">
            <a:avLst>
              <a:gd name="adj1" fmla="val 37553"/>
              <a:gd name="adj2" fmla="val 104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837851" y="984600"/>
            <a:ext cx="8071440" cy="590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REMEMBER – we can subtract by drawing a blank </a:t>
            </a:r>
            <a:r>
              <a:rPr lang="en-GB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numberline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 If you have</a:t>
            </a:r>
          </a:p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ruler this will help you. Label CAREFULLY with SMALL DIGITS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56 – 3 = </a:t>
            </a:r>
            <a:r>
              <a:rPr lang="en-GB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53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________________________________________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                                             </a:t>
            </a:r>
            <a:r>
              <a:rPr lang="en-GB" b="1" u="sng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53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54    55   </a:t>
            </a:r>
            <a:r>
              <a:rPr lang="en-GB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56</a:t>
            </a:r>
          </a:p>
          <a:p>
            <a:endParaRPr lang="en-GB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If the number is larger </a:t>
            </a:r>
            <a:r>
              <a:rPr lang="en-GB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partition the second number into tens and ones</a:t>
            </a:r>
          </a:p>
          <a:p>
            <a:r>
              <a:rPr lang="en-GB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and do hops of tens and ones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45 – 12 = </a:t>
            </a:r>
            <a:r>
              <a:rPr lang="en-GB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33 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                                      -1     -1      -10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_____________________________________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                                  </a:t>
            </a:r>
            <a:r>
              <a:rPr lang="en-GB" b="1" u="sng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33</a:t>
            </a:r>
            <a:r>
              <a:rPr lang="en-GB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34     35     </a:t>
            </a:r>
            <a:r>
              <a:rPr lang="en-GB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45</a:t>
            </a:r>
          </a:p>
          <a:p>
            <a:endParaRPr lang="en-GB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OR  you can just hop back 10 and 2</a:t>
            </a:r>
          </a:p>
          <a:p>
            <a:r>
              <a:rPr lang="en-GB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                                                                          -2         -10</a:t>
            </a:r>
          </a:p>
          <a:p>
            <a:r>
              <a:rPr lang="en-GB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____________________________________________</a:t>
            </a:r>
            <a:endParaRPr lang="en-GB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                                                    </a:t>
            </a:r>
            <a:r>
              <a:rPr lang="en-GB" b="1" u="sng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33</a:t>
            </a:r>
            <a:r>
              <a:rPr lang="en-GB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</a:t>
            </a:r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35     </a:t>
            </a:r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45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Arc 4"/>
          <p:cNvSpPr/>
          <p:nvPr/>
        </p:nvSpPr>
        <p:spPr>
          <a:xfrm rot="18547250">
            <a:off x="8007531" y="2571787"/>
            <a:ext cx="914400" cy="914400"/>
          </a:xfrm>
          <a:prstGeom prst="arc">
            <a:avLst>
              <a:gd name="adj1" fmla="val 17179634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c 5"/>
          <p:cNvSpPr/>
          <p:nvPr/>
        </p:nvSpPr>
        <p:spPr>
          <a:xfrm rot="18547250">
            <a:off x="7017265" y="2571786"/>
            <a:ext cx="914400" cy="914400"/>
          </a:xfrm>
          <a:prstGeom prst="arc">
            <a:avLst>
              <a:gd name="adj1" fmla="val 17179634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 rot="18547250">
            <a:off x="7512398" y="2571787"/>
            <a:ext cx="914400" cy="914400"/>
          </a:xfrm>
          <a:prstGeom prst="arc">
            <a:avLst>
              <a:gd name="adj1" fmla="val 17179634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 rot="18547250">
            <a:off x="7516752" y="4643750"/>
            <a:ext cx="914400" cy="914400"/>
          </a:xfrm>
          <a:prstGeom prst="arc">
            <a:avLst>
              <a:gd name="adj1" fmla="val 16101967"/>
              <a:gd name="adj2" fmla="val 83227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c 8"/>
          <p:cNvSpPr/>
          <p:nvPr/>
        </p:nvSpPr>
        <p:spPr>
          <a:xfrm rot="18547250">
            <a:off x="6827421" y="4703328"/>
            <a:ext cx="914400" cy="914400"/>
          </a:xfrm>
          <a:prstGeom prst="arc">
            <a:avLst>
              <a:gd name="adj1" fmla="val 17179634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 rot="18547250">
            <a:off x="6280803" y="4709683"/>
            <a:ext cx="914400" cy="914400"/>
          </a:xfrm>
          <a:prstGeom prst="arc">
            <a:avLst>
              <a:gd name="adj1" fmla="val 17179634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 rot="18547250">
            <a:off x="8328896" y="5989684"/>
            <a:ext cx="914400" cy="914400"/>
          </a:xfrm>
          <a:prstGeom prst="arc">
            <a:avLst>
              <a:gd name="adj1" fmla="val 16101967"/>
              <a:gd name="adj2" fmla="val 83227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 rot="18547250">
            <a:off x="7637594" y="6072534"/>
            <a:ext cx="914400" cy="914400"/>
          </a:xfrm>
          <a:prstGeom prst="arc">
            <a:avLst>
              <a:gd name="adj1" fmla="val 17179634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442220"/>
              </p:ext>
            </p:extLst>
          </p:nvPr>
        </p:nvGraphicFramePr>
        <p:xfrm>
          <a:off x="1583778" y="1199205"/>
          <a:ext cx="10411098" cy="773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5549">
                  <a:extLst>
                    <a:ext uri="{9D8B030D-6E8A-4147-A177-3AD203B41FA5}">
                      <a16:colId xmlns:a16="http://schemas.microsoft.com/office/drawing/2014/main" val="4095643846"/>
                    </a:ext>
                  </a:extLst>
                </a:gridCol>
                <a:gridCol w="5205549">
                  <a:extLst>
                    <a:ext uri="{9D8B030D-6E8A-4147-A177-3AD203B41FA5}">
                      <a16:colId xmlns:a16="http://schemas.microsoft.com/office/drawing/2014/main" val="1954380301"/>
                    </a:ext>
                  </a:extLst>
                </a:gridCol>
              </a:tblGrid>
              <a:tr h="773072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Clouds Task – </a:t>
                      </a:r>
                    </a:p>
                    <a:p>
                      <a:endParaRPr lang="en-GB" sz="2000" dirty="0" smtClean="0"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Subtract two digit numbers and ones</a:t>
                      </a:r>
                    </a:p>
                    <a:p>
                      <a:endParaRPr lang="en-GB" sz="32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3600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56–3=53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16–2=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17-6=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22-1=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35-4=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25-2=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59-9=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25-2=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MoonsTask</a:t>
                      </a:r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 – </a:t>
                      </a:r>
                    </a:p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Subtract a two digit number from a two digit</a:t>
                      </a:r>
                      <a:r>
                        <a:rPr lang="en-GB" sz="2000" baseline="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 number</a:t>
                      </a:r>
                      <a:endParaRPr lang="en-GB" sz="2000" dirty="0" smtClean="0"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endParaRPr lang="en-GB" sz="3600" baseline="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3600" baseline="0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45-12=33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52-21=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65-20=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63-12=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94-22=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35-22=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38-13=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69–22=</a:t>
                      </a:r>
                      <a:endParaRPr lang="en-GB" sz="3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882428"/>
                  </a:ext>
                </a:extLst>
              </a:tr>
            </a:tbl>
          </a:graphicData>
        </a:graphic>
      </p:graphicFrame>
      <p:pic>
        <p:nvPicPr>
          <p:cNvPr id="4" name="Picture 6" descr="13768560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268" y="1218363"/>
            <a:ext cx="467008" cy="37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408" y="1218363"/>
            <a:ext cx="485140" cy="453505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0442" y="2144531"/>
            <a:ext cx="4505325" cy="9525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37354" y="0"/>
            <a:ext cx="10903947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</a:t>
            </a:r>
            <a:r>
              <a:rPr lang="en-GB" sz="40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 Task - </a:t>
            </a:r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Choose 1 task -copy onto blank </a:t>
            </a:r>
            <a:r>
              <a:rPr lang="en-GB" b="1" u="sng" dirty="0" err="1">
                <a:solidFill>
                  <a:srgbClr val="0070C0"/>
                </a:solidFill>
                <a:latin typeface="Comic Sans MS" panose="030F0702030302020204" pitchFamily="66" charset="0"/>
              </a:rPr>
              <a:t>numberline</a:t>
            </a:r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 paper or draw lines</a:t>
            </a:r>
          </a:p>
          <a:p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 onto squared paper or books but please show working out</a:t>
            </a:r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628" y="2144531"/>
            <a:ext cx="3827417" cy="109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25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6058" y="41758"/>
            <a:ext cx="10515600" cy="155844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Day 3- quick reminder</a:t>
            </a:r>
            <a:r>
              <a:rPr lang="en-GB" b="1" u="sng" dirty="0" smtClean="0">
                <a:latin typeface="Comic Sans MS" panose="030F0702030302020204" pitchFamily="66" charset="0"/>
              </a:rPr>
              <a:t> </a:t>
            </a:r>
            <a:br>
              <a:rPr lang="en-GB" b="1" u="sng" dirty="0" smtClean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loud Callout 2"/>
          <p:cNvSpPr/>
          <p:nvPr/>
        </p:nvSpPr>
        <p:spPr>
          <a:xfrm rot="21166849">
            <a:off x="1846782" y="514655"/>
            <a:ext cx="914400" cy="612648"/>
          </a:xfrm>
          <a:prstGeom prst="cloudCallout">
            <a:avLst>
              <a:gd name="adj1" fmla="val 37553"/>
              <a:gd name="adj2" fmla="val 104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409406" y="1306286"/>
            <a:ext cx="8008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Sometimes the number will cross another tens and so you need to be extra careful </a:t>
            </a:r>
          </a:p>
          <a:p>
            <a:r>
              <a:rPr lang="en-GB" dirty="0"/>
              <a:t>c</a:t>
            </a:r>
            <a:r>
              <a:rPr lang="en-GB" dirty="0" smtClean="0"/>
              <a:t>ounting backwards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406" y="2170884"/>
            <a:ext cx="61341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80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478232"/>
              </p:ext>
            </p:extLst>
          </p:nvPr>
        </p:nvGraphicFramePr>
        <p:xfrm>
          <a:off x="1337354" y="1085282"/>
          <a:ext cx="10411098" cy="773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5549">
                  <a:extLst>
                    <a:ext uri="{9D8B030D-6E8A-4147-A177-3AD203B41FA5}">
                      <a16:colId xmlns:a16="http://schemas.microsoft.com/office/drawing/2014/main" val="4095643846"/>
                    </a:ext>
                  </a:extLst>
                </a:gridCol>
                <a:gridCol w="5205549">
                  <a:extLst>
                    <a:ext uri="{9D8B030D-6E8A-4147-A177-3AD203B41FA5}">
                      <a16:colId xmlns:a16="http://schemas.microsoft.com/office/drawing/2014/main" val="1954380301"/>
                    </a:ext>
                  </a:extLst>
                </a:gridCol>
              </a:tblGrid>
              <a:tr h="773072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Clouds Task – </a:t>
                      </a:r>
                    </a:p>
                    <a:p>
                      <a:endParaRPr lang="en-GB" sz="2000" dirty="0" smtClean="0"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Subtract two digit numbers and ones (like yesterday!)</a:t>
                      </a:r>
                    </a:p>
                    <a:p>
                      <a:endParaRPr lang="en-GB" sz="2000" dirty="0" smtClean="0"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endParaRPr lang="en-GB" sz="32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3600" baseline="0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46–2=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57-6=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32-1=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25-2=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65-3=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79-4=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25-3=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17-4=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Moons Task – </a:t>
                      </a:r>
                    </a:p>
                    <a:p>
                      <a:r>
                        <a:rPr lang="en-GB" sz="200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Subtract a two digit number from a two digit</a:t>
                      </a:r>
                      <a:r>
                        <a:rPr lang="en-GB" sz="2000" baseline="0" dirty="0" smtClean="0"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 number (crossing tens)</a:t>
                      </a:r>
                      <a:endParaRPr lang="en-GB" sz="2000" dirty="0" smtClean="0"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endParaRPr lang="en-GB" sz="3600" baseline="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3600" baseline="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3600" baseline="0" dirty="0" smtClean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70-21=49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22-11=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32-23=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31-12=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34-25=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23-14=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82-13=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90–12=</a:t>
                      </a:r>
                      <a:endParaRPr lang="en-GB" sz="3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882428"/>
                  </a:ext>
                </a:extLst>
              </a:tr>
            </a:tbl>
          </a:graphicData>
        </a:graphic>
      </p:graphicFrame>
      <p:pic>
        <p:nvPicPr>
          <p:cNvPr id="4" name="Picture 6" descr="13768560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772" y="1138050"/>
            <a:ext cx="467008" cy="37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534" y="1142126"/>
            <a:ext cx="485140" cy="453505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7872" y="2535541"/>
            <a:ext cx="4505325" cy="9525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37354" y="0"/>
            <a:ext cx="10903947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3</a:t>
            </a:r>
            <a:r>
              <a:rPr lang="en-GB" sz="40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Task - </a:t>
            </a:r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Choose 1 task -copy onto blank </a:t>
            </a:r>
            <a:r>
              <a:rPr lang="en-GB" b="1" u="sng" dirty="0" err="1">
                <a:solidFill>
                  <a:srgbClr val="0070C0"/>
                </a:solidFill>
                <a:latin typeface="Comic Sans MS" panose="030F0702030302020204" pitchFamily="66" charset="0"/>
              </a:rPr>
              <a:t>numberline</a:t>
            </a:r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 paper or draw lines</a:t>
            </a:r>
          </a:p>
          <a:p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 onto squared paper or books but please show working out.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8551" y="2323005"/>
            <a:ext cx="398145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6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6058" y="41758"/>
            <a:ext cx="10515600" cy="155844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Day 4 – another method of subtraction</a:t>
            </a:r>
          </a:p>
          <a:p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reminder (stars)</a:t>
            </a:r>
          </a:p>
          <a:p>
            <a:r>
              <a:rPr lang="en-GB" b="1" u="sng" dirty="0" smtClean="0">
                <a:latin typeface="Comic Sans MS" panose="030F0702030302020204" pitchFamily="66" charset="0"/>
              </a:rPr>
              <a:t> </a:t>
            </a:r>
            <a:br>
              <a:rPr lang="en-GB" b="1" u="sng" dirty="0" smtClean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0" y="2967335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46-</a:t>
            </a: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32</a:t>
            </a:r>
            <a:r>
              <a:rPr lang="en-GB" sz="4000" b="1" dirty="0">
                <a:latin typeface="Comic Sans MS" panose="030F0702030302020204" pitchFamily="66" charset="0"/>
              </a:rPr>
              <a:t> </a:t>
            </a:r>
            <a:r>
              <a:rPr lang="en-GB" sz="4000" b="1" dirty="0" smtClean="0">
                <a:latin typeface="Comic Sans MS" panose="030F0702030302020204" pitchFamily="66" charset="0"/>
              </a:rPr>
              <a:t> = </a:t>
            </a:r>
            <a:r>
              <a:rPr lang="en-GB" sz="4000" b="1" dirty="0" smtClean="0">
                <a:latin typeface="Comic Sans MS" panose="030F0702030302020204" pitchFamily="66" charset="0"/>
              </a:rPr>
              <a:t>14</a:t>
            </a:r>
            <a:endParaRPr lang="en-GB" sz="4000" b="1" dirty="0" smtClean="0">
              <a:latin typeface="Comic Sans MS" panose="030F0702030302020204" pitchFamily="66" charset="0"/>
            </a:endParaRPr>
          </a:p>
          <a:p>
            <a:endParaRPr lang="en-GB" sz="4000" b="1" dirty="0">
              <a:latin typeface="Comic Sans MS" panose="030F0702030302020204" pitchFamily="66" charset="0"/>
            </a:endParaRPr>
          </a:p>
          <a:p>
            <a:r>
              <a:rPr lang="en-GB" sz="4000" b="1" dirty="0">
                <a:latin typeface="Comic Sans MS" panose="030F0702030302020204" pitchFamily="66" charset="0"/>
              </a:rPr>
              <a:t>46 – </a:t>
            </a: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30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dirty="0" smtClean="0">
                <a:latin typeface="Comic Sans MS" panose="030F0702030302020204" pitchFamily="66" charset="0"/>
              </a:rPr>
              <a:t>16</a:t>
            </a:r>
            <a:endParaRPr lang="en-GB" sz="4000" b="1" dirty="0">
              <a:latin typeface="Comic Sans MS" panose="030F0702030302020204" pitchFamily="66" charset="0"/>
            </a:endParaRPr>
          </a:p>
          <a:p>
            <a:r>
              <a:rPr lang="en-GB" sz="4000" b="1" dirty="0">
                <a:latin typeface="Comic Sans MS" panose="030F0702030302020204" pitchFamily="66" charset="0"/>
              </a:rPr>
              <a:t>1</a:t>
            </a:r>
            <a:r>
              <a:rPr lang="en-GB" sz="4000" b="1" dirty="0" smtClean="0">
                <a:latin typeface="Comic Sans MS" panose="030F0702030302020204" pitchFamily="66" charset="0"/>
              </a:rPr>
              <a:t>6 </a:t>
            </a:r>
            <a:r>
              <a:rPr lang="en-GB" sz="4000" b="1" dirty="0">
                <a:latin typeface="Comic Sans MS" panose="030F0702030302020204" pitchFamily="66" charset="0"/>
              </a:rPr>
              <a:t>– </a:t>
            </a: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dirty="0" smtClean="0">
                <a:latin typeface="Comic Sans MS" panose="030F0702030302020204" pitchFamily="66" charset="0"/>
              </a:rPr>
              <a:t>14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4" name="Down Arrow 3"/>
          <p:cNvSpPr/>
          <p:nvPr/>
        </p:nvSpPr>
        <p:spPr>
          <a:xfrm rot="4686545">
            <a:off x="5030019" y="227842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800971" y="2044005"/>
            <a:ext cx="52186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You need to partition the second number into </a:t>
            </a:r>
          </a:p>
          <a:p>
            <a:r>
              <a:rPr lang="en-GB" dirty="0" smtClean="0"/>
              <a:t>Tens and Ones to take away from the largest number.</a:t>
            </a:r>
          </a:p>
          <a:p>
            <a:r>
              <a:rPr lang="en-GB" dirty="0" smtClean="0"/>
              <a:t>SHOW ALL OF YOUR WORKING OUT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575575" y="3009467"/>
            <a:ext cx="864413" cy="6871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616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7354" y="0"/>
            <a:ext cx="10817385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</a:t>
            </a:r>
            <a:r>
              <a:rPr lang="en-GB" sz="40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 Task – </a:t>
            </a:r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Choose 1 task -copy onto blank </a:t>
            </a:r>
            <a:r>
              <a:rPr lang="en-GB" b="1" u="sng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numberline</a:t>
            </a:r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paper or draw lines</a:t>
            </a:r>
          </a:p>
          <a:p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onto squared paper or books but please show working out.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130739"/>
              </p:ext>
            </p:extLst>
          </p:nvPr>
        </p:nvGraphicFramePr>
        <p:xfrm>
          <a:off x="1358865" y="1177703"/>
          <a:ext cx="10384972" cy="954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010">
                  <a:extLst>
                    <a:ext uri="{9D8B030D-6E8A-4147-A177-3AD203B41FA5}">
                      <a16:colId xmlns:a16="http://schemas.microsoft.com/office/drawing/2014/main" val="1222193050"/>
                    </a:ext>
                  </a:extLst>
                </a:gridCol>
                <a:gridCol w="3197981">
                  <a:extLst>
                    <a:ext uri="{9D8B030D-6E8A-4147-A177-3AD203B41FA5}">
                      <a16:colId xmlns:a16="http://schemas.microsoft.com/office/drawing/2014/main" val="709070015"/>
                    </a:ext>
                  </a:extLst>
                </a:gridCol>
                <a:gridCol w="3197981">
                  <a:extLst>
                    <a:ext uri="{9D8B030D-6E8A-4147-A177-3AD203B41FA5}">
                      <a16:colId xmlns:a16="http://schemas.microsoft.com/office/drawing/2014/main" val="2823018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Clouds</a:t>
                      </a:r>
                      <a:r>
                        <a:rPr lang="en-GB" baseline="0" dirty="0" smtClean="0"/>
                        <a:t> – subtracting tens from a two digit number </a:t>
                      </a:r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using </a:t>
                      </a:r>
                      <a:r>
                        <a:rPr lang="en-GB" baseline="0" dirty="0" err="1" smtClean="0">
                          <a:solidFill>
                            <a:srgbClr val="FFFF00"/>
                          </a:solidFill>
                        </a:rPr>
                        <a:t>numberline</a:t>
                      </a:r>
                      <a:endParaRPr lang="en-GB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Copy these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FFFF00"/>
                          </a:solidFill>
                        </a:rPr>
                        <a:t>examples</a:t>
                      </a:r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20 – 10 = 10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50 – 20 =  30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50 – 20 = 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60 – 20 =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35 – 10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Moons                                                   Continue with a blank </a:t>
                      </a:r>
                      <a:r>
                        <a:rPr lang="en-GB" dirty="0" err="1" smtClean="0"/>
                        <a:t>numberline</a:t>
                      </a:r>
                      <a:r>
                        <a:rPr lang="en-GB" dirty="0" smtClean="0"/>
                        <a:t>  (draw or download sheet) - hops of</a:t>
                      </a:r>
                      <a:r>
                        <a:rPr lang="en-GB" baseline="0" dirty="0" smtClean="0"/>
                        <a:t> tens and ones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26 – 23=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47 – 31=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92 – 11=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46 – 22=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54 – 14=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36 – 22=</a:t>
                      </a:r>
                    </a:p>
                    <a:p>
                      <a:r>
                        <a:rPr lang="en-GB" sz="3600" baseline="0" dirty="0" smtClean="0">
                          <a:latin typeface="Comic Sans MS" panose="030F0702030302020204" pitchFamily="66" charset="0"/>
                        </a:rPr>
                        <a:t>35 – 33=</a:t>
                      </a:r>
                    </a:p>
                    <a:p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Stars 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Copy</a:t>
                      </a:r>
                      <a:r>
                        <a:rPr lang="en-GB" baseline="0" dirty="0" smtClean="0"/>
                        <a:t> this example and then do these the same way…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sz="2800" baseline="0" dirty="0" smtClean="0">
                          <a:latin typeface="Comic Sans MS" panose="030F0702030302020204" pitchFamily="66" charset="0"/>
                        </a:rPr>
                        <a:t>56 – 23=</a:t>
                      </a:r>
                    </a:p>
                    <a:p>
                      <a:r>
                        <a:rPr lang="en-GB" sz="2800" baseline="0" dirty="0" smtClean="0">
                          <a:latin typeface="Comic Sans MS" panose="030F0702030302020204" pitchFamily="66" charset="0"/>
                        </a:rPr>
                        <a:t>67 – 45=</a:t>
                      </a:r>
                    </a:p>
                    <a:p>
                      <a:r>
                        <a:rPr lang="en-GB" sz="2800" baseline="0" dirty="0" smtClean="0">
                          <a:latin typeface="Comic Sans MS" panose="030F0702030302020204" pitchFamily="66" charset="0"/>
                        </a:rPr>
                        <a:t>82 – 21=</a:t>
                      </a:r>
                    </a:p>
                    <a:p>
                      <a:r>
                        <a:rPr lang="en-GB" sz="2800" baseline="0" dirty="0" smtClean="0">
                          <a:latin typeface="Comic Sans MS" panose="030F0702030302020204" pitchFamily="66" charset="0"/>
                        </a:rPr>
                        <a:t>96 – 54=</a:t>
                      </a:r>
                    </a:p>
                    <a:p>
                      <a:r>
                        <a:rPr lang="en-GB" sz="2800" baseline="0" dirty="0" smtClean="0">
                          <a:latin typeface="Comic Sans MS" panose="030F0702030302020204" pitchFamily="66" charset="0"/>
                        </a:rPr>
                        <a:t>84 – 32=</a:t>
                      </a:r>
                    </a:p>
                    <a:p>
                      <a:r>
                        <a:rPr lang="en-GB" sz="2800" baseline="0" dirty="0" smtClean="0">
                          <a:latin typeface="Comic Sans MS" panose="030F0702030302020204" pitchFamily="66" charset="0"/>
                        </a:rPr>
                        <a:t>76 – 52=</a:t>
                      </a:r>
                    </a:p>
                    <a:p>
                      <a:r>
                        <a:rPr lang="en-GB" sz="2800" baseline="0" dirty="0" smtClean="0">
                          <a:latin typeface="Comic Sans MS" panose="030F0702030302020204" pitchFamily="66" charset="0"/>
                        </a:rPr>
                        <a:t>65 – 33=</a:t>
                      </a:r>
                    </a:p>
                    <a:p>
                      <a:endParaRPr lang="en-GB" sz="28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32715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945" y="1144737"/>
            <a:ext cx="568415" cy="55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137685602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62" y="1273320"/>
            <a:ext cx="467008" cy="37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706" y="1518899"/>
            <a:ext cx="462133" cy="291265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9737" y="1795055"/>
            <a:ext cx="1860528" cy="22510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17343" y="1518899"/>
            <a:ext cx="2804033" cy="168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50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36283</TotalTime>
  <Words>673</Words>
  <Application>Microsoft Office PowerPoint</Application>
  <PresentationFormat>Widescreen</PresentationFormat>
  <Paragraphs>203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Corbel</vt:lpstr>
      <vt:lpstr>NTFPreCursivefk</vt:lpstr>
      <vt:lpstr>Parallax</vt:lpstr>
      <vt:lpstr>Year 2 Mathematics week 3 beginning 11/5/20</vt:lpstr>
      <vt:lpstr>Day 1- quick reminder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Mathematics wk beg ___/4/20</dc:title>
  <dc:creator>Mrs Dalton</dc:creator>
  <cp:lastModifiedBy>Mrs Dalton</cp:lastModifiedBy>
  <cp:revision>114</cp:revision>
  <dcterms:created xsi:type="dcterms:W3CDTF">2020-04-02T07:27:52Z</dcterms:created>
  <dcterms:modified xsi:type="dcterms:W3CDTF">2020-05-13T09:27:03Z</dcterms:modified>
</cp:coreProperties>
</file>