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sldIdLst>
    <p:sldId id="256" r:id="rId2"/>
    <p:sldId id="274" r:id="rId3"/>
    <p:sldId id="277" r:id="rId4"/>
    <p:sldId id="275" r:id="rId5"/>
    <p:sldId id="276" r:id="rId6"/>
    <p:sldId id="278" r:id="rId7"/>
    <p:sldId id="279" r:id="rId8"/>
    <p:sldId id="280" r:id="rId9"/>
    <p:sldId id="288" r:id="rId10"/>
    <p:sldId id="281" r:id="rId11"/>
    <p:sldId id="282" r:id="rId12"/>
    <p:sldId id="285" r:id="rId13"/>
    <p:sldId id="283" r:id="rId14"/>
    <p:sldId id="284" r:id="rId15"/>
    <p:sldId id="286" r:id="rId16"/>
    <p:sldId id="28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B7B5"/>
    <a:srgbClr val="FAF9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0A9F31-EE63-4F54-AFAD-93C868409966}" type="datetimeFigureOut">
              <a:rPr lang="en-GB" smtClean="0"/>
              <a:t>13/05/2020</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53CA47CC-89C9-4603-A58A-FF47476AC130}" type="slidenum">
              <a:rPr lang="en-GB" smtClean="0"/>
              <a:t>‹#›</a:t>
            </a:fld>
            <a:endParaRPr lang="en-GB"/>
          </a:p>
        </p:txBody>
      </p:sp>
    </p:spTree>
    <p:extLst>
      <p:ext uri="{BB962C8B-B14F-4D97-AF65-F5344CB8AC3E}">
        <p14:creationId xmlns:p14="http://schemas.microsoft.com/office/powerpoint/2010/main" val="2120342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E0A9F31-EE63-4F54-AFAD-93C868409966}"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CA47CC-89C9-4603-A58A-FF47476AC130}" type="slidenum">
              <a:rPr lang="en-GB" smtClean="0"/>
              <a:t>‹#›</a:t>
            </a:fld>
            <a:endParaRPr lang="en-GB"/>
          </a:p>
        </p:txBody>
      </p:sp>
    </p:spTree>
    <p:extLst>
      <p:ext uri="{BB962C8B-B14F-4D97-AF65-F5344CB8AC3E}">
        <p14:creationId xmlns:p14="http://schemas.microsoft.com/office/powerpoint/2010/main" val="4094928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0A9F31-EE63-4F54-AFAD-93C868409966}"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CA47CC-89C9-4603-A58A-FF47476AC130}" type="slidenum">
              <a:rPr lang="en-GB" smtClean="0"/>
              <a:t>‹#›</a:t>
            </a:fld>
            <a:endParaRPr lang="en-GB"/>
          </a:p>
        </p:txBody>
      </p:sp>
    </p:spTree>
    <p:extLst>
      <p:ext uri="{BB962C8B-B14F-4D97-AF65-F5344CB8AC3E}">
        <p14:creationId xmlns:p14="http://schemas.microsoft.com/office/powerpoint/2010/main" val="2022896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0A9F31-EE63-4F54-AFAD-93C868409966}"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CA47CC-89C9-4603-A58A-FF47476AC130}" type="slidenum">
              <a:rPr lang="en-GB" smtClean="0"/>
              <a:t>‹#›</a:t>
            </a:fld>
            <a:endParaRPr lang="en-GB"/>
          </a:p>
        </p:txBody>
      </p:sp>
    </p:spTree>
    <p:extLst>
      <p:ext uri="{BB962C8B-B14F-4D97-AF65-F5344CB8AC3E}">
        <p14:creationId xmlns:p14="http://schemas.microsoft.com/office/powerpoint/2010/main" val="2234656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0A9F31-EE63-4F54-AFAD-93C868409966}"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CA47CC-89C9-4603-A58A-FF47476AC130}" type="slidenum">
              <a:rPr lang="en-GB" smtClean="0"/>
              <a:t>‹#›</a:t>
            </a:fld>
            <a:endParaRPr lang="en-GB"/>
          </a:p>
        </p:txBody>
      </p:sp>
    </p:spTree>
    <p:extLst>
      <p:ext uri="{BB962C8B-B14F-4D97-AF65-F5344CB8AC3E}">
        <p14:creationId xmlns:p14="http://schemas.microsoft.com/office/powerpoint/2010/main" val="3423723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0A9F31-EE63-4F54-AFAD-93C868409966}"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CA47CC-89C9-4603-A58A-FF47476AC130}" type="slidenum">
              <a:rPr lang="en-GB" smtClean="0"/>
              <a:t>‹#›</a:t>
            </a:fld>
            <a:endParaRPr lang="en-GB"/>
          </a:p>
        </p:txBody>
      </p:sp>
    </p:spTree>
    <p:extLst>
      <p:ext uri="{BB962C8B-B14F-4D97-AF65-F5344CB8AC3E}">
        <p14:creationId xmlns:p14="http://schemas.microsoft.com/office/powerpoint/2010/main" val="1498133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0A9F31-EE63-4F54-AFAD-93C868409966}"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CA47CC-89C9-4603-A58A-FF47476AC130}" type="slidenum">
              <a:rPr lang="en-GB" smtClean="0"/>
              <a:t>‹#›</a:t>
            </a:fld>
            <a:endParaRPr lang="en-GB"/>
          </a:p>
        </p:txBody>
      </p:sp>
    </p:spTree>
    <p:extLst>
      <p:ext uri="{BB962C8B-B14F-4D97-AF65-F5344CB8AC3E}">
        <p14:creationId xmlns:p14="http://schemas.microsoft.com/office/powerpoint/2010/main" val="309244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0A9F31-EE63-4F54-AFAD-93C868409966}"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CA47CC-89C9-4603-A58A-FF47476AC130}" type="slidenum">
              <a:rPr lang="en-GB" smtClean="0"/>
              <a:t>‹#›</a:t>
            </a:fld>
            <a:endParaRPr lang="en-GB"/>
          </a:p>
        </p:txBody>
      </p:sp>
    </p:spTree>
    <p:extLst>
      <p:ext uri="{BB962C8B-B14F-4D97-AF65-F5344CB8AC3E}">
        <p14:creationId xmlns:p14="http://schemas.microsoft.com/office/powerpoint/2010/main" val="2934425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0A9F31-EE63-4F54-AFAD-93C868409966}"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CA47CC-89C9-4603-A58A-FF47476AC130}" type="slidenum">
              <a:rPr lang="en-GB" smtClean="0"/>
              <a:t>‹#›</a:t>
            </a:fld>
            <a:endParaRPr lang="en-GB"/>
          </a:p>
        </p:txBody>
      </p:sp>
    </p:spTree>
    <p:extLst>
      <p:ext uri="{BB962C8B-B14F-4D97-AF65-F5344CB8AC3E}">
        <p14:creationId xmlns:p14="http://schemas.microsoft.com/office/powerpoint/2010/main" val="238126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0A9F31-EE63-4F54-AFAD-93C868409966}"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53CA47CC-89C9-4603-A58A-FF47476AC130}" type="slidenum">
              <a:rPr lang="en-GB" smtClean="0"/>
              <a:t>‹#›</a:t>
            </a:fld>
            <a:endParaRPr lang="en-GB"/>
          </a:p>
        </p:txBody>
      </p:sp>
    </p:spTree>
    <p:extLst>
      <p:ext uri="{BB962C8B-B14F-4D97-AF65-F5344CB8AC3E}">
        <p14:creationId xmlns:p14="http://schemas.microsoft.com/office/powerpoint/2010/main" val="2423620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0A9F31-EE63-4F54-AFAD-93C868409966}"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CA47CC-89C9-4603-A58A-FF47476AC130}" type="slidenum">
              <a:rPr lang="en-GB" smtClean="0"/>
              <a:t>‹#›</a:t>
            </a:fld>
            <a:endParaRPr lang="en-GB"/>
          </a:p>
        </p:txBody>
      </p:sp>
    </p:spTree>
    <p:extLst>
      <p:ext uri="{BB962C8B-B14F-4D97-AF65-F5344CB8AC3E}">
        <p14:creationId xmlns:p14="http://schemas.microsoft.com/office/powerpoint/2010/main" val="4167765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0A9F31-EE63-4F54-AFAD-93C868409966}"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CA47CC-89C9-4603-A58A-FF47476AC130}" type="slidenum">
              <a:rPr lang="en-GB" smtClean="0"/>
              <a:t>‹#›</a:t>
            </a:fld>
            <a:endParaRPr lang="en-GB"/>
          </a:p>
        </p:txBody>
      </p:sp>
    </p:spTree>
    <p:extLst>
      <p:ext uri="{BB962C8B-B14F-4D97-AF65-F5344CB8AC3E}">
        <p14:creationId xmlns:p14="http://schemas.microsoft.com/office/powerpoint/2010/main" val="3100628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0A9F31-EE63-4F54-AFAD-93C868409966}" type="datetimeFigureOut">
              <a:rPr lang="en-GB" smtClean="0"/>
              <a:t>13/05/2020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CA47CC-89C9-4603-A58A-FF47476AC130}" type="slidenum">
              <a:rPr lang="en-GB" smtClean="0"/>
              <a:t>‹#›</a:t>
            </a:fld>
            <a:endParaRPr lang="en-GB"/>
          </a:p>
        </p:txBody>
      </p:sp>
    </p:spTree>
    <p:extLst>
      <p:ext uri="{BB962C8B-B14F-4D97-AF65-F5344CB8AC3E}">
        <p14:creationId xmlns:p14="http://schemas.microsoft.com/office/powerpoint/2010/main" val="122619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0A9F31-EE63-4F54-AFAD-93C868409966}" type="datetimeFigureOut">
              <a:rPr lang="en-GB" smtClean="0"/>
              <a:t>13/05/2020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CA47CC-89C9-4603-A58A-FF47476AC130}" type="slidenum">
              <a:rPr lang="en-GB" smtClean="0"/>
              <a:t>‹#›</a:t>
            </a:fld>
            <a:endParaRPr lang="en-GB"/>
          </a:p>
        </p:txBody>
      </p:sp>
    </p:spTree>
    <p:extLst>
      <p:ext uri="{BB962C8B-B14F-4D97-AF65-F5344CB8AC3E}">
        <p14:creationId xmlns:p14="http://schemas.microsoft.com/office/powerpoint/2010/main" val="820580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A9F31-EE63-4F54-AFAD-93C868409966}" type="datetimeFigureOut">
              <a:rPr lang="en-GB" smtClean="0"/>
              <a:t>13/05/2020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CA47CC-89C9-4603-A58A-FF47476AC130}" type="slidenum">
              <a:rPr lang="en-GB" smtClean="0"/>
              <a:t>‹#›</a:t>
            </a:fld>
            <a:endParaRPr lang="en-GB"/>
          </a:p>
        </p:txBody>
      </p:sp>
    </p:spTree>
    <p:extLst>
      <p:ext uri="{BB962C8B-B14F-4D97-AF65-F5344CB8AC3E}">
        <p14:creationId xmlns:p14="http://schemas.microsoft.com/office/powerpoint/2010/main" val="52328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E0A9F31-EE63-4F54-AFAD-93C868409966}"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CA47CC-89C9-4603-A58A-FF47476AC130}" type="slidenum">
              <a:rPr lang="en-GB" smtClean="0"/>
              <a:t>‹#›</a:t>
            </a:fld>
            <a:endParaRPr lang="en-GB"/>
          </a:p>
        </p:txBody>
      </p:sp>
    </p:spTree>
    <p:extLst>
      <p:ext uri="{BB962C8B-B14F-4D97-AF65-F5344CB8AC3E}">
        <p14:creationId xmlns:p14="http://schemas.microsoft.com/office/powerpoint/2010/main" val="139054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E0A9F31-EE63-4F54-AFAD-93C868409966}"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CA47CC-89C9-4603-A58A-FF47476AC130}" type="slidenum">
              <a:rPr lang="en-GB" smtClean="0"/>
              <a:t>‹#›</a:t>
            </a:fld>
            <a:endParaRPr lang="en-GB"/>
          </a:p>
        </p:txBody>
      </p:sp>
    </p:spTree>
    <p:extLst>
      <p:ext uri="{BB962C8B-B14F-4D97-AF65-F5344CB8AC3E}">
        <p14:creationId xmlns:p14="http://schemas.microsoft.com/office/powerpoint/2010/main" val="2722334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E0A9F31-EE63-4F54-AFAD-93C868409966}" type="datetimeFigureOut">
              <a:rPr lang="en-GB" smtClean="0"/>
              <a:t>13/05/2020</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3CA47CC-89C9-4603-A58A-FF47476AC130}" type="slidenum">
              <a:rPr lang="en-GB" smtClean="0"/>
              <a:t>‹#›</a:t>
            </a:fld>
            <a:endParaRPr lang="en-GB"/>
          </a:p>
        </p:txBody>
      </p:sp>
    </p:spTree>
    <p:extLst>
      <p:ext uri="{BB962C8B-B14F-4D97-AF65-F5344CB8AC3E}">
        <p14:creationId xmlns:p14="http://schemas.microsoft.com/office/powerpoint/2010/main" val="4137837737"/>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BGWMPqh04o4" TargetMode="Externa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topmarks.co.uk/maths-games/hit-the-button"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bbc.co.uk/teach/supermovers/ks1-maths-capacity-volume/zj8njhv"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8yxMJUHBslY"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bbc.co.uk/teach/supermovers/ks1-maths-capacity-volume/zj8njhv"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topmarks.co.uk/maths-games/hit-the-button"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FFFF00"/>
          </a:solidFill>
        </p:spPr>
        <p:txBody>
          <a:bodyPr>
            <a:normAutofit/>
          </a:bodyPr>
          <a:lstStyle/>
          <a:p>
            <a:r>
              <a:rPr lang="en-GB" dirty="0" smtClean="0">
                <a:latin typeface="Comic Sans MS" panose="030F0702030302020204" pitchFamily="66" charset="0"/>
              </a:rPr>
              <a:t>Year 2 Mathematics</a:t>
            </a:r>
            <a:br>
              <a:rPr lang="en-GB" dirty="0" smtClean="0">
                <a:latin typeface="Comic Sans MS" panose="030F0702030302020204" pitchFamily="66" charset="0"/>
              </a:rPr>
            </a:br>
            <a:r>
              <a:rPr lang="en-GB" sz="4400" dirty="0" smtClean="0">
                <a:latin typeface="Comic Sans MS" panose="030F0702030302020204" pitchFamily="66" charset="0"/>
              </a:rPr>
              <a:t>week 4 beginning 18/5/20</a:t>
            </a:r>
            <a:endParaRPr lang="en-GB" sz="4400" dirty="0">
              <a:latin typeface="Comic Sans MS" panose="030F0702030302020204" pitchFamily="66" charset="0"/>
            </a:endParaRPr>
          </a:p>
        </p:txBody>
      </p:sp>
      <p:sp>
        <p:nvSpPr>
          <p:cNvPr id="3" name="Subtitle 2"/>
          <p:cNvSpPr>
            <a:spLocks noGrp="1"/>
          </p:cNvSpPr>
          <p:nvPr>
            <p:ph type="subTitle" idx="1"/>
          </p:nvPr>
        </p:nvSpPr>
        <p:spPr/>
        <p:txBody>
          <a:bodyPr>
            <a:noAutofit/>
          </a:bodyPr>
          <a:lstStyle/>
          <a:p>
            <a:r>
              <a:rPr lang="en-GB" sz="5400" dirty="0" smtClean="0">
                <a:solidFill>
                  <a:srgbClr val="FF0000"/>
                </a:solidFill>
                <a:latin typeface="Comic Sans MS" panose="030F0702030302020204" pitchFamily="66" charset="0"/>
              </a:rPr>
              <a:t>Let’s measure!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0342" y="299440"/>
            <a:ext cx="1814286" cy="1730291"/>
          </a:xfrm>
          <a:prstGeom prst="rect">
            <a:avLst/>
          </a:prstGeom>
        </p:spPr>
      </p:pic>
    </p:spTree>
    <p:extLst>
      <p:ext uri="{BB962C8B-B14F-4D97-AF65-F5344CB8AC3E}">
        <p14:creationId xmlns:p14="http://schemas.microsoft.com/office/powerpoint/2010/main" val="3829271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2777" y="235132"/>
            <a:ext cx="11554775" cy="6186309"/>
          </a:xfrm>
          <a:prstGeom prst="rect">
            <a:avLst/>
          </a:prstGeom>
          <a:noFill/>
        </p:spPr>
        <p:txBody>
          <a:bodyPr wrap="square" rtlCol="0">
            <a:spAutoFit/>
          </a:bodyPr>
          <a:lstStyle/>
          <a:p>
            <a:r>
              <a:rPr lang="en-GB" sz="3200" dirty="0" smtClean="0">
                <a:latin typeface="Comic Sans MS" panose="030F0702030302020204" pitchFamily="66" charset="0"/>
              </a:rPr>
              <a:t>Day 3 Starter</a:t>
            </a:r>
          </a:p>
          <a:p>
            <a:r>
              <a:rPr lang="en-GB" sz="3200" dirty="0" smtClean="0">
                <a:latin typeface="Comic Sans MS" panose="030F0702030302020204" pitchFamily="66" charset="0"/>
              </a:rPr>
              <a:t>Remember the 2 x table?</a:t>
            </a:r>
          </a:p>
          <a:p>
            <a:endParaRPr lang="en-GB" sz="4000" dirty="0">
              <a:latin typeface="Comic Sans MS" panose="030F0702030302020204" pitchFamily="66" charset="0"/>
            </a:endParaRPr>
          </a:p>
          <a:p>
            <a:endParaRPr lang="en-GB" sz="4000" dirty="0" smtClean="0">
              <a:latin typeface="Comic Sans MS" panose="030F0702030302020204" pitchFamily="66" charset="0"/>
            </a:endParaRPr>
          </a:p>
          <a:p>
            <a:endParaRPr lang="en-GB" sz="4000" dirty="0">
              <a:latin typeface="Comic Sans MS" panose="030F0702030302020204" pitchFamily="66" charset="0"/>
            </a:endParaRPr>
          </a:p>
          <a:p>
            <a:endParaRPr lang="en-GB" sz="4000" dirty="0" smtClean="0">
              <a:latin typeface="Comic Sans MS" panose="030F0702030302020204" pitchFamily="66" charset="0"/>
            </a:endParaRPr>
          </a:p>
          <a:p>
            <a:endParaRPr lang="en-GB" sz="4000" dirty="0">
              <a:latin typeface="Comic Sans MS" panose="030F0702030302020204" pitchFamily="66" charset="0"/>
            </a:endParaRPr>
          </a:p>
          <a:p>
            <a:endParaRPr lang="en-GB" sz="4000" dirty="0" smtClean="0">
              <a:latin typeface="Comic Sans MS" panose="030F0702030302020204" pitchFamily="66" charset="0"/>
            </a:endParaRPr>
          </a:p>
          <a:p>
            <a:r>
              <a:rPr lang="en-GB" sz="3200" dirty="0" smtClean="0">
                <a:latin typeface="Comic Sans MS" panose="030F0702030302020204" pitchFamily="66" charset="0"/>
              </a:rPr>
              <a:t>Oops – Practise it quickly…Chant it! Sing it! March to it!</a:t>
            </a:r>
          </a:p>
          <a:p>
            <a:r>
              <a:rPr lang="en-GB" sz="3200" dirty="0" smtClean="0">
                <a:latin typeface="Comic Sans MS" panose="030F0702030302020204" pitchFamily="66" charset="0"/>
              </a:rPr>
              <a:t>OR find the 2 x song and sing along!</a:t>
            </a:r>
          </a:p>
          <a:p>
            <a:r>
              <a:rPr lang="en-GB" sz="2800" dirty="0">
                <a:hlinkClick r:id="rId2"/>
              </a:rPr>
              <a:t>https://www.youtube.com/watch?v=BGWMPqh04o4</a:t>
            </a:r>
            <a:endParaRPr lang="en-GB" sz="2800" dirty="0">
              <a:latin typeface="Comic Sans MS" panose="030F0702030302020204" pitchFamily="66" charset="0"/>
            </a:endParaRPr>
          </a:p>
        </p:txBody>
      </p:sp>
      <p:pic>
        <p:nvPicPr>
          <p:cNvPr id="3" name="Picture 2" descr="Kostenlose Illustration: &lt;strong&gt;Smiley&lt;/strong&gt;, Auslachen, Humor, Spas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7292" y="1447120"/>
            <a:ext cx="3003626" cy="2210481"/>
          </a:xfrm>
          <a:prstGeom prst="rect">
            <a:avLst/>
          </a:prstGeom>
        </p:spPr>
      </p:pic>
      <p:pic>
        <p:nvPicPr>
          <p:cNvPr id="4" name="Picture 3"/>
          <p:cNvPicPr>
            <a:picLocks noChangeAspect="1"/>
          </p:cNvPicPr>
          <p:nvPr/>
        </p:nvPicPr>
        <p:blipFill>
          <a:blip r:embed="rId4"/>
          <a:stretch>
            <a:fillRect/>
          </a:stretch>
        </p:blipFill>
        <p:spPr>
          <a:xfrm>
            <a:off x="6872151" y="475910"/>
            <a:ext cx="3124200" cy="4152900"/>
          </a:xfrm>
          <a:prstGeom prst="rect">
            <a:avLst/>
          </a:prstGeom>
        </p:spPr>
      </p:pic>
    </p:spTree>
    <p:extLst>
      <p:ext uri="{BB962C8B-B14F-4D97-AF65-F5344CB8AC3E}">
        <p14:creationId xmlns:p14="http://schemas.microsoft.com/office/powerpoint/2010/main" val="3681755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79669" y="1230270"/>
            <a:ext cx="4362994" cy="5980427"/>
          </a:xfrm>
          <a:prstGeom prst="rect">
            <a:avLst/>
          </a:prstGeom>
        </p:spPr>
      </p:pic>
      <p:sp>
        <p:nvSpPr>
          <p:cNvPr id="4" name="TextBox 3"/>
          <p:cNvSpPr txBox="1"/>
          <p:nvPr/>
        </p:nvSpPr>
        <p:spPr>
          <a:xfrm>
            <a:off x="287383" y="211332"/>
            <a:ext cx="11737075" cy="707886"/>
          </a:xfrm>
          <a:prstGeom prst="rect">
            <a:avLst/>
          </a:prstGeom>
          <a:solidFill>
            <a:srgbClr val="FFFF00"/>
          </a:solidFill>
        </p:spPr>
        <p:txBody>
          <a:bodyPr wrap="square" rtlCol="0">
            <a:spAutoFit/>
          </a:bodyPr>
          <a:lstStyle/>
          <a:p>
            <a:r>
              <a:rPr lang="en-GB" sz="4000" smtClean="0">
                <a:latin typeface="Comic Sans MS" panose="030F0702030302020204" pitchFamily="66" charset="0"/>
              </a:rPr>
              <a:t>DAY 3 TASK</a:t>
            </a:r>
            <a:endParaRPr lang="en-GB" sz="4000" dirty="0" smtClean="0">
              <a:latin typeface="Comic Sans MS" panose="030F0702030302020204" pitchFamily="66" charset="0"/>
            </a:endParaRPr>
          </a:p>
        </p:txBody>
      </p:sp>
      <p:sp>
        <p:nvSpPr>
          <p:cNvPr id="5" name="Rectangle 4"/>
          <p:cNvSpPr/>
          <p:nvPr/>
        </p:nvSpPr>
        <p:spPr>
          <a:xfrm>
            <a:off x="1336765" y="919218"/>
            <a:ext cx="6096000" cy="646331"/>
          </a:xfrm>
          <a:prstGeom prst="rect">
            <a:avLst/>
          </a:prstGeom>
        </p:spPr>
        <p:txBody>
          <a:bodyPr>
            <a:spAutoFit/>
          </a:bodyPr>
          <a:lstStyle/>
          <a:p>
            <a:r>
              <a:rPr lang="en-GB" dirty="0">
                <a:latin typeface="Comic Sans MS" panose="030F0702030302020204" pitchFamily="66" charset="0"/>
              </a:rPr>
              <a:t>Write the item and how much it weighs into your exercise book.</a:t>
            </a:r>
          </a:p>
        </p:txBody>
      </p:sp>
    </p:spTree>
    <p:extLst>
      <p:ext uri="{BB962C8B-B14F-4D97-AF65-F5344CB8AC3E}">
        <p14:creationId xmlns:p14="http://schemas.microsoft.com/office/powerpoint/2010/main" val="3588625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9096" y="388761"/>
            <a:ext cx="9740537" cy="1815882"/>
          </a:xfrm>
          <a:prstGeom prst="rect">
            <a:avLst/>
          </a:prstGeom>
        </p:spPr>
        <p:txBody>
          <a:bodyPr wrap="square">
            <a:spAutoFit/>
          </a:bodyPr>
          <a:lstStyle/>
          <a:p>
            <a:r>
              <a:rPr lang="en-GB" sz="4000" dirty="0">
                <a:latin typeface="Comic Sans MS" panose="030F0702030302020204" pitchFamily="66" charset="0"/>
              </a:rPr>
              <a:t>Day 4</a:t>
            </a:r>
            <a:r>
              <a:rPr lang="en-GB" sz="4000" dirty="0" smtClean="0">
                <a:latin typeface="Comic Sans MS" panose="030F0702030302020204" pitchFamily="66" charset="0"/>
              </a:rPr>
              <a:t> </a:t>
            </a:r>
            <a:r>
              <a:rPr lang="en-GB" sz="4000" dirty="0">
                <a:latin typeface="Comic Sans MS" panose="030F0702030302020204" pitchFamily="66" charset="0"/>
              </a:rPr>
              <a:t>Starter</a:t>
            </a:r>
          </a:p>
          <a:p>
            <a:r>
              <a:rPr lang="en-GB" sz="4000" dirty="0" smtClean="0">
                <a:latin typeface="Comic Sans MS" panose="030F0702030302020204" pitchFamily="66" charset="0"/>
              </a:rPr>
              <a:t>Practise </a:t>
            </a:r>
            <a:r>
              <a:rPr lang="en-GB" sz="4000" dirty="0">
                <a:latin typeface="Comic Sans MS" panose="030F0702030302020204" pitchFamily="66" charset="0"/>
              </a:rPr>
              <a:t>the </a:t>
            </a:r>
            <a:r>
              <a:rPr lang="en-GB" sz="4000" dirty="0" smtClean="0">
                <a:latin typeface="Comic Sans MS" panose="030F0702030302020204" pitchFamily="66" charset="0"/>
              </a:rPr>
              <a:t>2 </a:t>
            </a:r>
            <a:r>
              <a:rPr lang="en-GB" sz="4000" dirty="0">
                <a:latin typeface="Comic Sans MS" panose="030F0702030302020204" pitchFamily="66" charset="0"/>
              </a:rPr>
              <a:t>x table</a:t>
            </a:r>
            <a:r>
              <a:rPr lang="en-GB" sz="4000" dirty="0" smtClean="0">
                <a:latin typeface="Comic Sans MS" panose="030F0702030302020204" pitchFamily="66" charset="0"/>
              </a:rPr>
              <a:t>?</a:t>
            </a:r>
          </a:p>
          <a:p>
            <a:r>
              <a:rPr lang="en-GB" sz="3200" dirty="0" smtClean="0">
                <a:latin typeface="Comic Sans MS" panose="030F0702030302020204" pitchFamily="66" charset="0"/>
              </a:rPr>
              <a:t>Click the link below and choose 10x table </a:t>
            </a:r>
            <a:endParaRPr lang="en-GB" sz="3200" dirty="0">
              <a:latin typeface="Comic Sans MS" panose="030F0702030302020204" pitchFamily="66" charset="0"/>
            </a:endParaRPr>
          </a:p>
        </p:txBody>
      </p:sp>
      <p:sp>
        <p:nvSpPr>
          <p:cNvPr id="3" name="Rectangle 2"/>
          <p:cNvSpPr/>
          <p:nvPr/>
        </p:nvSpPr>
        <p:spPr>
          <a:xfrm>
            <a:off x="1610038" y="2408311"/>
            <a:ext cx="8804718" cy="5693866"/>
          </a:xfrm>
          <a:prstGeom prst="rect">
            <a:avLst/>
          </a:prstGeom>
        </p:spPr>
        <p:txBody>
          <a:bodyPr wrap="none">
            <a:spAutoFit/>
          </a:bodyPr>
          <a:lstStyle/>
          <a:p>
            <a:r>
              <a:rPr lang="en-GB" sz="2800" dirty="0">
                <a:solidFill>
                  <a:srgbClr val="0070C0"/>
                </a:solidFill>
                <a:hlinkClick r:id="rId2"/>
              </a:rPr>
              <a:t>https://</a:t>
            </a:r>
            <a:r>
              <a:rPr lang="en-GB" sz="2800" dirty="0" smtClean="0">
                <a:solidFill>
                  <a:srgbClr val="0070C0"/>
                </a:solidFill>
                <a:hlinkClick r:id="rId2"/>
              </a:rPr>
              <a:t>www.topmarks.co.uk/maths-games/hit-the-button</a:t>
            </a:r>
            <a:endParaRPr lang="en-GB" sz="2800" dirty="0" smtClean="0">
              <a:solidFill>
                <a:srgbClr val="0070C0"/>
              </a:solidFill>
            </a:endParaRPr>
          </a:p>
          <a:p>
            <a:endParaRPr lang="en-GB" sz="2800" dirty="0">
              <a:solidFill>
                <a:srgbClr val="0070C0"/>
              </a:solidFill>
            </a:endParaRPr>
          </a:p>
          <a:p>
            <a:r>
              <a:rPr lang="en-GB" sz="2800" dirty="0" smtClean="0">
                <a:solidFill>
                  <a:srgbClr val="0070C0"/>
                </a:solidFill>
              </a:rPr>
              <a:t>OR Times Table </a:t>
            </a:r>
            <a:r>
              <a:rPr lang="en-GB" sz="2800" dirty="0" err="1" smtClean="0">
                <a:solidFill>
                  <a:srgbClr val="0070C0"/>
                </a:solidFill>
              </a:rPr>
              <a:t>Rockstars</a:t>
            </a:r>
            <a:r>
              <a:rPr lang="en-GB" sz="2800" dirty="0" smtClean="0">
                <a:solidFill>
                  <a:srgbClr val="0070C0"/>
                </a:solidFill>
              </a:rPr>
              <a:t> OR quickly answer this quiz</a:t>
            </a:r>
          </a:p>
          <a:p>
            <a:endParaRPr lang="en-GB" sz="2800" dirty="0">
              <a:solidFill>
                <a:srgbClr val="0070C0"/>
              </a:solidFill>
            </a:endParaRPr>
          </a:p>
          <a:p>
            <a:r>
              <a:rPr lang="en-GB" sz="2800" dirty="0" smtClean="0">
                <a:latin typeface="Comic Sans MS" panose="030F0702030302020204" pitchFamily="66" charset="0"/>
              </a:rPr>
              <a:t>3 X 2 =                          2 x 7 =</a:t>
            </a:r>
          </a:p>
          <a:p>
            <a:r>
              <a:rPr lang="en-GB" sz="2800" dirty="0" smtClean="0">
                <a:latin typeface="Comic Sans MS" panose="030F0702030302020204" pitchFamily="66" charset="0"/>
              </a:rPr>
              <a:t>9 x 2 =                          2 x 4 =</a:t>
            </a:r>
          </a:p>
          <a:p>
            <a:r>
              <a:rPr lang="en-GB" sz="2800" dirty="0" smtClean="0">
                <a:latin typeface="Comic Sans MS" panose="030F0702030302020204" pitchFamily="66" charset="0"/>
              </a:rPr>
              <a:t>4 x 2 =                          2 x 2 =</a:t>
            </a:r>
          </a:p>
          <a:p>
            <a:r>
              <a:rPr lang="en-GB" sz="2800" dirty="0" smtClean="0">
                <a:latin typeface="Comic Sans MS" panose="030F0702030302020204" pitchFamily="66" charset="0"/>
              </a:rPr>
              <a:t>2 x 2 =                          2 x 6 =</a:t>
            </a:r>
          </a:p>
          <a:p>
            <a:r>
              <a:rPr lang="en-GB" sz="2800" dirty="0" smtClean="0">
                <a:latin typeface="Comic Sans MS" panose="030F0702030302020204" pitchFamily="66" charset="0"/>
              </a:rPr>
              <a:t>8 x 2 =                          2 x 12 =</a:t>
            </a:r>
          </a:p>
          <a:p>
            <a:r>
              <a:rPr lang="en-GB" sz="2800" dirty="0" smtClean="0">
                <a:latin typeface="Comic Sans MS" panose="030F0702030302020204" pitchFamily="66" charset="0"/>
              </a:rPr>
              <a:t>12 x 2 =                        2x 11 =</a:t>
            </a:r>
            <a:endParaRPr lang="en-GB" sz="2800" dirty="0">
              <a:latin typeface="Comic Sans MS" panose="030F0702030302020204" pitchFamily="66" charset="0"/>
            </a:endParaRPr>
          </a:p>
          <a:p>
            <a:endParaRPr lang="en-GB" sz="2800" dirty="0" smtClean="0">
              <a:latin typeface="Comic Sans MS" panose="030F0702030302020204" pitchFamily="66" charset="0"/>
            </a:endParaRPr>
          </a:p>
          <a:p>
            <a:endParaRPr lang="en-GB" sz="2800" dirty="0" smtClean="0">
              <a:solidFill>
                <a:srgbClr val="0070C0"/>
              </a:solidFill>
            </a:endParaRPr>
          </a:p>
          <a:p>
            <a:endParaRPr lang="en-GB" sz="2800" dirty="0">
              <a:solidFill>
                <a:srgbClr val="0070C0"/>
              </a:solidFill>
            </a:endParaRPr>
          </a:p>
        </p:txBody>
      </p:sp>
    </p:spTree>
    <p:extLst>
      <p:ext uri="{BB962C8B-B14F-4D97-AF65-F5344CB8AC3E}">
        <p14:creationId xmlns:p14="http://schemas.microsoft.com/office/powerpoint/2010/main" val="3932025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9365104">
            <a:off x="1459960" y="2771616"/>
            <a:ext cx="2393584" cy="1200329"/>
          </a:xfrm>
          <a:prstGeom prst="rect">
            <a:avLst/>
          </a:prstGeom>
          <a:solidFill>
            <a:srgbClr val="FFFF00"/>
          </a:solidFill>
        </p:spPr>
        <p:txBody>
          <a:bodyPr wrap="square">
            <a:spAutoFit/>
          </a:bodyPr>
          <a:lstStyle/>
          <a:p>
            <a:r>
              <a:rPr lang="en-GB" dirty="0">
                <a:solidFill>
                  <a:srgbClr val="000000"/>
                </a:solidFill>
                <a:latin typeface="Comic Sans MS" panose="030F0702030302020204" pitchFamily="66" charset="0"/>
              </a:rPr>
              <a:t>Capacity is measured in millilitres (ml) and litres (l)</a:t>
            </a:r>
            <a:endParaRPr lang="en-GB" dirty="0">
              <a:latin typeface="Comic Sans MS" panose="030F0702030302020204" pitchFamily="66" charset="0"/>
            </a:endParaRPr>
          </a:p>
        </p:txBody>
      </p:sp>
      <p:sp>
        <p:nvSpPr>
          <p:cNvPr id="3" name="Rectangle 2"/>
          <p:cNvSpPr/>
          <p:nvPr/>
        </p:nvSpPr>
        <p:spPr>
          <a:xfrm rot="19718648">
            <a:off x="3578364" y="3443127"/>
            <a:ext cx="1799490" cy="646331"/>
          </a:xfrm>
          <a:prstGeom prst="rect">
            <a:avLst/>
          </a:prstGeom>
          <a:solidFill>
            <a:srgbClr val="FFFF00"/>
          </a:solidFill>
        </p:spPr>
        <p:txBody>
          <a:bodyPr wrap="square">
            <a:spAutoFit/>
          </a:bodyPr>
          <a:lstStyle/>
          <a:p>
            <a:r>
              <a:rPr lang="en-GB" dirty="0" smtClean="0">
                <a:solidFill>
                  <a:srgbClr val="000000"/>
                </a:solidFill>
                <a:latin typeface="ArialNova"/>
              </a:rPr>
              <a:t>There are 1000ml in 1l</a:t>
            </a:r>
            <a:endParaRPr lang="en-GB" dirty="0"/>
          </a:p>
        </p:txBody>
      </p:sp>
      <p:sp>
        <p:nvSpPr>
          <p:cNvPr id="4" name="Rectangle 3"/>
          <p:cNvSpPr/>
          <p:nvPr/>
        </p:nvSpPr>
        <p:spPr>
          <a:xfrm rot="19615492">
            <a:off x="2661332" y="5053276"/>
            <a:ext cx="3026443" cy="1477328"/>
          </a:xfrm>
          <a:prstGeom prst="rect">
            <a:avLst/>
          </a:prstGeom>
          <a:solidFill>
            <a:srgbClr val="FFFF00"/>
          </a:solidFill>
        </p:spPr>
        <p:txBody>
          <a:bodyPr wrap="square">
            <a:spAutoFit/>
          </a:bodyPr>
          <a:lstStyle/>
          <a:p>
            <a:r>
              <a:rPr lang="en-GB" dirty="0">
                <a:solidFill>
                  <a:srgbClr val="000000"/>
                </a:solidFill>
                <a:latin typeface="Comic Sans MS" panose="030F0702030302020204" pitchFamily="66" charset="0"/>
              </a:rPr>
              <a:t>When we measure capacity we use containers that have a scale marked in litres or millilitres. </a:t>
            </a:r>
            <a:r>
              <a:rPr lang="en-GB" dirty="0"/>
              <a:t/>
            </a:r>
            <a:br>
              <a:rPr lang="en-GB" dirty="0"/>
            </a:br>
            <a:endParaRPr lang="en-GB" dirty="0"/>
          </a:p>
        </p:txBody>
      </p:sp>
      <p:sp>
        <p:nvSpPr>
          <p:cNvPr id="6" name="TextBox 5"/>
          <p:cNvSpPr txBox="1"/>
          <p:nvPr/>
        </p:nvSpPr>
        <p:spPr>
          <a:xfrm>
            <a:off x="1653903" y="48302"/>
            <a:ext cx="10538097" cy="1384995"/>
          </a:xfrm>
          <a:prstGeom prst="rect">
            <a:avLst/>
          </a:prstGeom>
          <a:solidFill>
            <a:srgbClr val="FFFF00"/>
          </a:solidFill>
        </p:spPr>
        <p:txBody>
          <a:bodyPr wrap="square" rtlCol="0">
            <a:spAutoFit/>
          </a:bodyPr>
          <a:lstStyle/>
          <a:p>
            <a:r>
              <a:rPr lang="en-GB" sz="2400" dirty="0" smtClean="0">
                <a:latin typeface="Comic Sans MS" panose="030F0702030302020204" pitchFamily="66" charset="0"/>
              </a:rPr>
              <a:t>Day 4 Tasks…</a:t>
            </a:r>
          </a:p>
          <a:p>
            <a:r>
              <a:rPr lang="en-GB" sz="2400" dirty="0" smtClean="0">
                <a:latin typeface="Comic Sans MS" panose="030F0702030302020204" pitchFamily="66" charset="0"/>
              </a:rPr>
              <a:t>We are measuring capacity in millilitres (ml) and litres (l)</a:t>
            </a:r>
          </a:p>
          <a:p>
            <a:r>
              <a:rPr lang="en-GB" sz="1600" dirty="0" smtClean="0">
                <a:solidFill>
                  <a:srgbClr val="FF0000"/>
                </a:solidFill>
                <a:latin typeface="Comic Sans MS" panose="030F0702030302020204" pitchFamily="66" charset="0"/>
              </a:rPr>
              <a:t>There are 1000ml (millilitres) in 1 l (litre) Here is that song again…….</a:t>
            </a:r>
          </a:p>
          <a:p>
            <a:r>
              <a:rPr lang="en-GB" sz="2000" dirty="0" smtClean="0">
                <a:hlinkClick r:id="rId2"/>
              </a:rPr>
              <a:t>https</a:t>
            </a:r>
            <a:r>
              <a:rPr lang="en-GB" sz="2000" dirty="0">
                <a:hlinkClick r:id="rId2"/>
              </a:rPr>
              <a:t>://www.bbc.co.uk/teach/supermovers/ks1-maths-capacity-volume/zj8njhv</a:t>
            </a:r>
            <a:endParaRPr lang="en-GB" sz="2000" dirty="0">
              <a:solidFill>
                <a:srgbClr val="0070C0"/>
              </a:solidFill>
              <a:latin typeface="Comic Sans MS" panose="030F0702030302020204" pitchFamily="66" charset="0"/>
            </a:endParaRPr>
          </a:p>
        </p:txBody>
      </p:sp>
      <p:sp>
        <p:nvSpPr>
          <p:cNvPr id="7" name="TextBox 6"/>
          <p:cNvSpPr txBox="1"/>
          <p:nvPr/>
        </p:nvSpPr>
        <p:spPr>
          <a:xfrm>
            <a:off x="6583680" y="2266778"/>
            <a:ext cx="184731" cy="369332"/>
          </a:xfrm>
          <a:prstGeom prst="rect">
            <a:avLst/>
          </a:prstGeom>
          <a:noFill/>
        </p:spPr>
        <p:txBody>
          <a:bodyPr wrap="none" rtlCol="0">
            <a:spAutoFit/>
          </a:bodyPr>
          <a:lstStyle/>
          <a:p>
            <a:endParaRPr lang="en-GB" dirty="0"/>
          </a:p>
        </p:txBody>
      </p:sp>
      <p:pic>
        <p:nvPicPr>
          <p:cNvPr id="8" name="Picture 7"/>
          <p:cNvPicPr>
            <a:picLocks noChangeAspect="1"/>
          </p:cNvPicPr>
          <p:nvPr/>
        </p:nvPicPr>
        <p:blipFill>
          <a:blip r:embed="rId3"/>
          <a:stretch>
            <a:fillRect/>
          </a:stretch>
        </p:blipFill>
        <p:spPr>
          <a:xfrm>
            <a:off x="6493835" y="3274470"/>
            <a:ext cx="3767492" cy="2598872"/>
          </a:xfrm>
          <a:prstGeom prst="rect">
            <a:avLst/>
          </a:prstGeom>
        </p:spPr>
      </p:pic>
      <p:sp>
        <p:nvSpPr>
          <p:cNvPr id="9" name="TextBox 8"/>
          <p:cNvSpPr txBox="1"/>
          <p:nvPr/>
        </p:nvSpPr>
        <p:spPr>
          <a:xfrm>
            <a:off x="6493835" y="2037806"/>
            <a:ext cx="4902239" cy="1200329"/>
          </a:xfrm>
          <a:prstGeom prst="rect">
            <a:avLst/>
          </a:prstGeom>
          <a:noFill/>
        </p:spPr>
        <p:txBody>
          <a:bodyPr wrap="none" rtlCol="0">
            <a:spAutoFit/>
          </a:bodyPr>
          <a:lstStyle/>
          <a:p>
            <a:r>
              <a:rPr lang="en-GB" dirty="0" smtClean="0"/>
              <a:t>Can you estimate the order these might go in</a:t>
            </a:r>
          </a:p>
          <a:p>
            <a:r>
              <a:rPr lang="en-GB" dirty="0"/>
              <a:t>f</a:t>
            </a:r>
            <a:r>
              <a:rPr lang="en-GB" dirty="0" smtClean="0"/>
              <a:t>rom the largest capacity to the smallest capacity.</a:t>
            </a:r>
          </a:p>
          <a:p>
            <a:r>
              <a:rPr lang="en-GB" dirty="0" smtClean="0"/>
              <a:t>Write the answers in your book.</a:t>
            </a:r>
          </a:p>
          <a:p>
            <a:r>
              <a:rPr lang="en-GB" dirty="0" smtClean="0"/>
              <a:t>Now check the next slide</a:t>
            </a:r>
            <a:endParaRPr lang="en-GB" dirty="0"/>
          </a:p>
        </p:txBody>
      </p:sp>
    </p:spTree>
    <p:extLst>
      <p:ext uri="{BB962C8B-B14F-4D97-AF65-F5344CB8AC3E}">
        <p14:creationId xmlns:p14="http://schemas.microsoft.com/office/powerpoint/2010/main" val="4225235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545" y="1004649"/>
            <a:ext cx="4406157" cy="2499768"/>
          </a:xfrm>
          <a:prstGeom prst="rect">
            <a:avLst/>
          </a:prstGeom>
        </p:spPr>
      </p:pic>
      <p:pic>
        <p:nvPicPr>
          <p:cNvPr id="3" name="Picture 2"/>
          <p:cNvPicPr>
            <a:picLocks noChangeAspect="1"/>
          </p:cNvPicPr>
          <p:nvPr/>
        </p:nvPicPr>
        <p:blipFill>
          <a:blip r:embed="rId3"/>
          <a:stretch>
            <a:fillRect/>
          </a:stretch>
        </p:blipFill>
        <p:spPr>
          <a:xfrm>
            <a:off x="6309360" y="3018776"/>
            <a:ext cx="5460273" cy="2772049"/>
          </a:xfrm>
          <a:prstGeom prst="rect">
            <a:avLst/>
          </a:prstGeom>
        </p:spPr>
      </p:pic>
      <p:sp>
        <p:nvSpPr>
          <p:cNvPr id="4" name="TextBox 3"/>
          <p:cNvSpPr txBox="1"/>
          <p:nvPr/>
        </p:nvSpPr>
        <p:spPr>
          <a:xfrm>
            <a:off x="6250725" y="1086058"/>
            <a:ext cx="5444119" cy="646331"/>
          </a:xfrm>
          <a:prstGeom prst="rect">
            <a:avLst/>
          </a:prstGeom>
          <a:noFill/>
        </p:spPr>
        <p:txBody>
          <a:bodyPr wrap="none" rtlCol="0">
            <a:spAutoFit/>
          </a:bodyPr>
          <a:lstStyle/>
          <a:p>
            <a:endParaRPr lang="en-GB" dirty="0" smtClean="0"/>
          </a:p>
          <a:p>
            <a:r>
              <a:rPr lang="en-GB" dirty="0" smtClean="0">
                <a:latin typeface="Comic Sans MS" panose="030F0702030302020204" pitchFamily="66" charset="0"/>
              </a:rPr>
              <a:t>This photo shows the capacity of each container.</a:t>
            </a:r>
            <a:endParaRPr lang="en-GB" dirty="0">
              <a:latin typeface="Comic Sans MS" panose="030F0702030302020204" pitchFamily="66" charset="0"/>
            </a:endParaRPr>
          </a:p>
        </p:txBody>
      </p:sp>
      <p:sp>
        <p:nvSpPr>
          <p:cNvPr id="5" name="TextBox 4"/>
          <p:cNvSpPr txBox="1"/>
          <p:nvPr/>
        </p:nvSpPr>
        <p:spPr>
          <a:xfrm>
            <a:off x="6309361" y="2446700"/>
            <a:ext cx="5740674" cy="369332"/>
          </a:xfrm>
          <a:prstGeom prst="rect">
            <a:avLst/>
          </a:prstGeom>
          <a:noFill/>
        </p:spPr>
        <p:txBody>
          <a:bodyPr wrap="none" rtlCol="0">
            <a:spAutoFit/>
          </a:bodyPr>
          <a:lstStyle/>
          <a:p>
            <a:r>
              <a:rPr lang="en-GB" dirty="0" smtClean="0">
                <a:latin typeface="Comic Sans MS" panose="030F0702030302020204" pitchFamily="66" charset="0"/>
              </a:rPr>
              <a:t>It is much easier now to put into the correct order!</a:t>
            </a:r>
            <a:endParaRPr lang="en-GB" dirty="0">
              <a:latin typeface="Comic Sans MS" panose="030F0702030302020204" pitchFamily="66" charset="0"/>
            </a:endParaRPr>
          </a:p>
        </p:txBody>
      </p:sp>
      <p:sp>
        <p:nvSpPr>
          <p:cNvPr id="6" name="TextBox 5"/>
          <p:cNvSpPr txBox="1"/>
          <p:nvPr/>
        </p:nvSpPr>
        <p:spPr>
          <a:xfrm>
            <a:off x="2360182" y="5972480"/>
            <a:ext cx="9924512" cy="923330"/>
          </a:xfrm>
          <a:prstGeom prst="rect">
            <a:avLst/>
          </a:prstGeom>
          <a:noFill/>
        </p:spPr>
        <p:txBody>
          <a:bodyPr wrap="none" rtlCol="0">
            <a:spAutoFit/>
          </a:bodyPr>
          <a:lstStyle/>
          <a:p>
            <a:r>
              <a:rPr lang="en-GB" dirty="0" smtClean="0">
                <a:latin typeface="Comic Sans MS" panose="030F0702030302020204" pitchFamily="66" charset="0"/>
              </a:rPr>
              <a:t>Find 5 items with liquid in that have a measurement in ml or l and </a:t>
            </a:r>
            <a:r>
              <a:rPr lang="en-GB" b="1" u="sng" dirty="0" smtClean="0">
                <a:latin typeface="Comic Sans MS" panose="030F0702030302020204" pitchFamily="66" charset="0"/>
              </a:rPr>
              <a:t>write them in your book</a:t>
            </a:r>
          </a:p>
          <a:p>
            <a:r>
              <a:rPr lang="en-GB" dirty="0" smtClean="0">
                <a:latin typeface="Comic Sans MS" panose="030F0702030302020204" pitchFamily="66" charset="0"/>
              </a:rPr>
              <a:t>From the </a:t>
            </a:r>
            <a:r>
              <a:rPr lang="en-GB" u="sng" dirty="0" smtClean="0">
                <a:solidFill>
                  <a:srgbClr val="FF0000"/>
                </a:solidFill>
                <a:latin typeface="Comic Sans MS" panose="030F0702030302020204" pitchFamily="66" charset="0"/>
              </a:rPr>
              <a:t>most to the least</a:t>
            </a:r>
          </a:p>
          <a:p>
            <a:r>
              <a:rPr lang="en-GB" dirty="0" smtClean="0">
                <a:latin typeface="Comic Sans MS" panose="030F0702030302020204" pitchFamily="66" charset="0"/>
              </a:rPr>
              <a:t>And now from </a:t>
            </a:r>
            <a:r>
              <a:rPr lang="en-GB" u="sng" dirty="0" smtClean="0">
                <a:solidFill>
                  <a:srgbClr val="FF0000"/>
                </a:solidFill>
                <a:latin typeface="Comic Sans MS" panose="030F0702030302020204" pitchFamily="66" charset="0"/>
              </a:rPr>
              <a:t>least to the most</a:t>
            </a:r>
            <a:endParaRPr lang="en-GB" u="sng" dirty="0">
              <a:solidFill>
                <a:srgbClr val="FF0000"/>
              </a:solidFill>
              <a:latin typeface="Comic Sans MS" panose="030F0702030302020204" pitchFamily="66" charset="0"/>
            </a:endParaRPr>
          </a:p>
        </p:txBody>
      </p:sp>
      <p:sp>
        <p:nvSpPr>
          <p:cNvPr id="7" name="TextBox 6"/>
          <p:cNvSpPr txBox="1"/>
          <p:nvPr/>
        </p:nvSpPr>
        <p:spPr>
          <a:xfrm>
            <a:off x="287383" y="211332"/>
            <a:ext cx="11737075" cy="523220"/>
          </a:xfrm>
          <a:prstGeom prst="rect">
            <a:avLst/>
          </a:prstGeom>
          <a:solidFill>
            <a:srgbClr val="FFFF00"/>
          </a:solidFill>
        </p:spPr>
        <p:txBody>
          <a:bodyPr wrap="square" rtlCol="0">
            <a:spAutoFit/>
          </a:bodyPr>
          <a:lstStyle/>
          <a:p>
            <a:r>
              <a:rPr lang="en-GB" sz="2800" dirty="0" smtClean="0">
                <a:latin typeface="Comic Sans MS" panose="030F0702030302020204" pitchFamily="66" charset="0"/>
              </a:rPr>
              <a:t>DAY 4 TASK continued……</a:t>
            </a:r>
          </a:p>
        </p:txBody>
      </p:sp>
    </p:spTree>
    <p:extLst>
      <p:ext uri="{BB962C8B-B14F-4D97-AF65-F5344CB8AC3E}">
        <p14:creationId xmlns:p14="http://schemas.microsoft.com/office/powerpoint/2010/main" val="1187124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2469" y="391886"/>
            <a:ext cx="3583032" cy="984885"/>
          </a:xfrm>
          <a:prstGeom prst="rect">
            <a:avLst/>
          </a:prstGeom>
          <a:noFill/>
        </p:spPr>
        <p:txBody>
          <a:bodyPr wrap="none" rtlCol="0">
            <a:spAutoFit/>
          </a:bodyPr>
          <a:lstStyle/>
          <a:p>
            <a:r>
              <a:rPr lang="en-GB" sz="4000" dirty="0">
                <a:latin typeface="Comic Sans MS" panose="030F0702030302020204" pitchFamily="66" charset="0"/>
              </a:rPr>
              <a:t>Day </a:t>
            </a:r>
            <a:r>
              <a:rPr lang="en-GB" sz="4000" dirty="0" smtClean="0">
                <a:latin typeface="Comic Sans MS" panose="030F0702030302020204" pitchFamily="66" charset="0"/>
              </a:rPr>
              <a:t>5 </a:t>
            </a:r>
            <a:r>
              <a:rPr lang="en-GB" sz="4000" dirty="0">
                <a:latin typeface="Comic Sans MS" panose="030F0702030302020204" pitchFamily="66" charset="0"/>
              </a:rPr>
              <a:t>Starter</a:t>
            </a:r>
          </a:p>
          <a:p>
            <a:endParaRPr lang="en-GB" dirty="0"/>
          </a:p>
        </p:txBody>
      </p:sp>
      <p:sp>
        <p:nvSpPr>
          <p:cNvPr id="3" name="TextBox 2"/>
          <p:cNvSpPr txBox="1"/>
          <p:nvPr/>
        </p:nvSpPr>
        <p:spPr>
          <a:xfrm>
            <a:off x="1554480" y="1007439"/>
            <a:ext cx="9835898" cy="646331"/>
          </a:xfrm>
          <a:prstGeom prst="rect">
            <a:avLst/>
          </a:prstGeom>
          <a:noFill/>
        </p:spPr>
        <p:txBody>
          <a:bodyPr wrap="none" rtlCol="0">
            <a:spAutoFit/>
          </a:bodyPr>
          <a:lstStyle/>
          <a:p>
            <a:r>
              <a:rPr lang="en-GB" dirty="0" smtClean="0"/>
              <a:t>Play on times table </a:t>
            </a:r>
            <a:r>
              <a:rPr lang="en-GB" dirty="0" err="1" smtClean="0"/>
              <a:t>rockstars</a:t>
            </a:r>
            <a:r>
              <a:rPr lang="en-GB" dirty="0" smtClean="0"/>
              <a:t>  OR  complete this grid OR  write out your 2x and 10x table from memory</a:t>
            </a:r>
          </a:p>
          <a:p>
            <a:r>
              <a:rPr lang="en-GB" dirty="0"/>
              <a:t>i</a:t>
            </a:r>
            <a:r>
              <a:rPr lang="en-GB" dirty="0" smtClean="0"/>
              <a:t>n your books.</a:t>
            </a:r>
            <a:endParaRPr lang="en-GB" dirty="0"/>
          </a:p>
        </p:txBody>
      </p:sp>
      <p:pic>
        <p:nvPicPr>
          <p:cNvPr id="4" name="Picture 3"/>
          <p:cNvPicPr>
            <a:picLocks noChangeAspect="1"/>
          </p:cNvPicPr>
          <p:nvPr/>
        </p:nvPicPr>
        <p:blipFill>
          <a:blip r:embed="rId2"/>
          <a:stretch>
            <a:fillRect/>
          </a:stretch>
        </p:blipFill>
        <p:spPr>
          <a:xfrm>
            <a:off x="3888650" y="1867749"/>
            <a:ext cx="4057650" cy="4667250"/>
          </a:xfrm>
          <a:prstGeom prst="rect">
            <a:avLst/>
          </a:prstGeom>
        </p:spPr>
      </p:pic>
    </p:spTree>
    <p:extLst>
      <p:ext uri="{BB962C8B-B14F-4D97-AF65-F5344CB8AC3E}">
        <p14:creationId xmlns:p14="http://schemas.microsoft.com/office/powerpoint/2010/main" val="815222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3903" y="48302"/>
            <a:ext cx="10538097" cy="830997"/>
          </a:xfrm>
          <a:prstGeom prst="rect">
            <a:avLst/>
          </a:prstGeom>
          <a:solidFill>
            <a:srgbClr val="FFFF00"/>
          </a:solidFill>
        </p:spPr>
        <p:txBody>
          <a:bodyPr wrap="square" rtlCol="0">
            <a:spAutoFit/>
          </a:bodyPr>
          <a:lstStyle/>
          <a:p>
            <a:r>
              <a:rPr lang="en-GB" sz="2400" dirty="0" smtClean="0">
                <a:latin typeface="Comic Sans MS" panose="030F0702030302020204" pitchFamily="66" charset="0"/>
              </a:rPr>
              <a:t>Day 5 Tasks…</a:t>
            </a:r>
          </a:p>
          <a:p>
            <a:r>
              <a:rPr lang="en-GB" sz="2400" dirty="0" smtClean="0">
                <a:latin typeface="Comic Sans MS" panose="030F0702030302020204" pitchFamily="66" charset="0"/>
              </a:rPr>
              <a:t>We are measuring capacity in millilitres (ml) and litres (l)</a:t>
            </a:r>
          </a:p>
        </p:txBody>
      </p:sp>
      <p:sp>
        <p:nvSpPr>
          <p:cNvPr id="3" name="TextBox 2"/>
          <p:cNvSpPr txBox="1"/>
          <p:nvPr/>
        </p:nvSpPr>
        <p:spPr>
          <a:xfrm>
            <a:off x="1533174" y="879299"/>
            <a:ext cx="4469493" cy="923330"/>
          </a:xfrm>
          <a:prstGeom prst="rect">
            <a:avLst/>
          </a:prstGeom>
          <a:noFill/>
        </p:spPr>
        <p:txBody>
          <a:bodyPr wrap="none" rtlCol="0">
            <a:spAutoFit/>
          </a:bodyPr>
          <a:lstStyle/>
          <a:p>
            <a:r>
              <a:rPr lang="en-GB" dirty="0" smtClean="0"/>
              <a:t>CHOOSE ONE ACTIVITY</a:t>
            </a:r>
          </a:p>
          <a:p>
            <a:r>
              <a:rPr lang="en-GB" dirty="0" smtClean="0"/>
              <a:t>If </a:t>
            </a:r>
            <a:r>
              <a:rPr lang="en-GB" dirty="0" smtClean="0"/>
              <a:t>you have a measuring jug ask a grown up if </a:t>
            </a:r>
          </a:p>
          <a:p>
            <a:r>
              <a:rPr lang="en-GB" dirty="0" smtClean="0"/>
              <a:t>you can measure some liquid</a:t>
            </a:r>
            <a:endParaRPr lang="en-GB" dirty="0"/>
          </a:p>
        </p:txBody>
      </p:sp>
      <p:pic>
        <p:nvPicPr>
          <p:cNvPr id="5" name="Picture 4"/>
          <p:cNvPicPr>
            <a:picLocks noChangeAspect="1"/>
          </p:cNvPicPr>
          <p:nvPr/>
        </p:nvPicPr>
        <p:blipFill>
          <a:blip r:embed="rId2"/>
          <a:stretch>
            <a:fillRect/>
          </a:stretch>
        </p:blipFill>
        <p:spPr>
          <a:xfrm>
            <a:off x="6626041" y="1163390"/>
            <a:ext cx="5799908" cy="5694610"/>
          </a:xfrm>
          <a:prstGeom prst="rect">
            <a:avLst/>
          </a:prstGeom>
        </p:spPr>
      </p:pic>
      <p:sp>
        <p:nvSpPr>
          <p:cNvPr id="6" name="TextBox 5"/>
          <p:cNvSpPr txBox="1"/>
          <p:nvPr/>
        </p:nvSpPr>
        <p:spPr>
          <a:xfrm>
            <a:off x="4976948" y="2264294"/>
            <a:ext cx="1840568" cy="923330"/>
          </a:xfrm>
          <a:prstGeom prst="rect">
            <a:avLst/>
          </a:prstGeom>
          <a:solidFill>
            <a:srgbClr val="FFFF00"/>
          </a:solidFill>
        </p:spPr>
        <p:txBody>
          <a:bodyPr wrap="none" rtlCol="0">
            <a:spAutoFit/>
          </a:bodyPr>
          <a:lstStyle/>
          <a:p>
            <a:r>
              <a:rPr lang="en-GB" dirty="0" smtClean="0"/>
              <a:t>Or read these</a:t>
            </a:r>
          </a:p>
          <a:p>
            <a:r>
              <a:rPr lang="en-GB" dirty="0"/>
              <a:t>s</a:t>
            </a:r>
            <a:r>
              <a:rPr lang="en-GB" dirty="0" smtClean="0"/>
              <a:t>cales and write</a:t>
            </a:r>
          </a:p>
          <a:p>
            <a:r>
              <a:rPr lang="en-GB" dirty="0"/>
              <a:t>t</a:t>
            </a:r>
            <a:r>
              <a:rPr lang="en-GB" dirty="0" smtClean="0"/>
              <a:t>he answers in ml</a:t>
            </a:r>
            <a:endParaRPr lang="en-GB" dirty="0"/>
          </a:p>
        </p:txBody>
      </p:sp>
      <p:pic>
        <p:nvPicPr>
          <p:cNvPr id="7" name="Picture 6"/>
          <p:cNvPicPr>
            <a:picLocks noChangeAspect="1"/>
          </p:cNvPicPr>
          <p:nvPr/>
        </p:nvPicPr>
        <p:blipFill>
          <a:blip r:embed="rId3"/>
          <a:stretch>
            <a:fillRect/>
          </a:stretch>
        </p:blipFill>
        <p:spPr>
          <a:xfrm>
            <a:off x="762595" y="1802629"/>
            <a:ext cx="4214353" cy="4854882"/>
          </a:xfrm>
          <a:prstGeom prst="rect">
            <a:avLst/>
          </a:prstGeom>
        </p:spPr>
      </p:pic>
    </p:spTree>
    <p:extLst>
      <p:ext uri="{BB962C8B-B14F-4D97-AF65-F5344CB8AC3E}">
        <p14:creationId xmlns:p14="http://schemas.microsoft.com/office/powerpoint/2010/main" val="788893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7458" y="-5417"/>
            <a:ext cx="10623421" cy="6124754"/>
          </a:xfrm>
          <a:prstGeom prst="rect">
            <a:avLst/>
          </a:prstGeom>
          <a:noFill/>
        </p:spPr>
        <p:txBody>
          <a:bodyPr wrap="none" rtlCol="0">
            <a:spAutoFit/>
          </a:bodyPr>
          <a:lstStyle/>
          <a:p>
            <a:r>
              <a:rPr lang="en-GB" sz="2400" dirty="0" smtClean="0">
                <a:latin typeface="Comic Sans MS" panose="030F0702030302020204" pitchFamily="66" charset="0"/>
              </a:rPr>
              <a:t>Did you do some baking and </a:t>
            </a:r>
            <a:r>
              <a:rPr lang="en-GB" sz="2400" dirty="0" smtClean="0">
                <a:solidFill>
                  <a:srgbClr val="FF0000"/>
                </a:solidFill>
                <a:latin typeface="Comic Sans MS" panose="030F0702030302020204" pitchFamily="66" charset="0"/>
              </a:rPr>
              <a:t>weigh </a:t>
            </a:r>
            <a:r>
              <a:rPr lang="en-GB" sz="2400" dirty="0" smtClean="0">
                <a:latin typeface="Comic Sans MS" panose="030F0702030302020204" pitchFamily="66" charset="0"/>
              </a:rPr>
              <a:t>the ingredients a couple of weeks ago?</a:t>
            </a:r>
          </a:p>
          <a:p>
            <a:r>
              <a:rPr lang="en-GB" sz="2400" dirty="0" smtClean="0">
                <a:latin typeface="Comic Sans MS" panose="030F0702030302020204" pitchFamily="66" charset="0"/>
              </a:rPr>
              <a:t>Did you measure some </a:t>
            </a:r>
            <a:r>
              <a:rPr lang="en-GB" sz="2400" dirty="0" smtClean="0">
                <a:solidFill>
                  <a:srgbClr val="FF0000"/>
                </a:solidFill>
                <a:latin typeface="Comic Sans MS" panose="030F0702030302020204" pitchFamily="66" charset="0"/>
              </a:rPr>
              <a:t>heights and lengths </a:t>
            </a:r>
            <a:r>
              <a:rPr lang="en-GB" sz="2400" dirty="0" smtClean="0">
                <a:latin typeface="Comic Sans MS" panose="030F0702030302020204" pitchFamily="66" charset="0"/>
              </a:rPr>
              <a:t>last week?</a:t>
            </a:r>
          </a:p>
          <a:p>
            <a:r>
              <a:rPr lang="en-GB" sz="2400" dirty="0" smtClean="0">
                <a:latin typeface="Comic Sans MS" panose="030F0702030302020204" pitchFamily="66" charset="0"/>
              </a:rPr>
              <a:t>Are you practising </a:t>
            </a:r>
            <a:r>
              <a:rPr lang="en-GB" sz="2400" dirty="0" smtClean="0">
                <a:solidFill>
                  <a:srgbClr val="FF0000"/>
                </a:solidFill>
                <a:latin typeface="Comic Sans MS" panose="030F0702030302020204" pitchFamily="66" charset="0"/>
              </a:rPr>
              <a:t>telling the time? (measuring of time)</a:t>
            </a:r>
          </a:p>
          <a:p>
            <a:endParaRPr lang="en-GB" sz="4000" dirty="0">
              <a:solidFill>
                <a:srgbClr val="FF0000"/>
              </a:solidFill>
              <a:latin typeface="Comic Sans MS" panose="030F0702030302020204" pitchFamily="66" charset="0"/>
            </a:endParaRPr>
          </a:p>
          <a:p>
            <a:r>
              <a:rPr lang="en-GB" sz="4000" dirty="0" smtClean="0">
                <a:latin typeface="Comic Sans MS" panose="030F0702030302020204" pitchFamily="66" charset="0"/>
              </a:rPr>
              <a:t>All of these things are </a:t>
            </a:r>
            <a:r>
              <a:rPr lang="en-GB" sz="4000" dirty="0" smtClean="0">
                <a:solidFill>
                  <a:srgbClr val="FF0000"/>
                </a:solidFill>
                <a:latin typeface="Comic Sans MS" panose="030F0702030302020204" pitchFamily="66" charset="0"/>
              </a:rPr>
              <a:t>MEASUREMENT </a:t>
            </a:r>
          </a:p>
          <a:p>
            <a:r>
              <a:rPr lang="en-GB" sz="4000" dirty="0">
                <a:latin typeface="Comic Sans MS" panose="030F0702030302020204" pitchFamily="66" charset="0"/>
              </a:rPr>
              <a:t>a</a:t>
            </a:r>
            <a:r>
              <a:rPr lang="en-GB" sz="4000" dirty="0" smtClean="0">
                <a:latin typeface="Comic Sans MS" panose="030F0702030302020204" pitchFamily="66" charset="0"/>
              </a:rPr>
              <a:t>ctivities.</a:t>
            </a:r>
          </a:p>
          <a:p>
            <a:r>
              <a:rPr lang="en-GB" sz="4000" dirty="0" smtClean="0">
                <a:latin typeface="Comic Sans MS" panose="030F0702030302020204" pitchFamily="66" charset="0"/>
              </a:rPr>
              <a:t>This week we are just focussing on </a:t>
            </a:r>
            <a:r>
              <a:rPr lang="en-GB" sz="4000" dirty="0" smtClean="0">
                <a:solidFill>
                  <a:srgbClr val="FF0000"/>
                </a:solidFill>
                <a:latin typeface="Comic Sans MS" panose="030F0702030302020204" pitchFamily="66" charset="0"/>
              </a:rPr>
              <a:t>weight</a:t>
            </a:r>
          </a:p>
          <a:p>
            <a:r>
              <a:rPr lang="en-GB" sz="4000" dirty="0">
                <a:solidFill>
                  <a:srgbClr val="FF0000"/>
                </a:solidFill>
                <a:latin typeface="Comic Sans MS" panose="030F0702030302020204" pitchFamily="66" charset="0"/>
              </a:rPr>
              <a:t>a</a:t>
            </a:r>
            <a:r>
              <a:rPr lang="en-GB" sz="4000" dirty="0" smtClean="0">
                <a:solidFill>
                  <a:srgbClr val="FF0000"/>
                </a:solidFill>
                <a:latin typeface="Comic Sans MS" panose="030F0702030302020204" pitchFamily="66" charset="0"/>
              </a:rPr>
              <a:t>nd capacity.</a:t>
            </a:r>
          </a:p>
          <a:p>
            <a:endParaRPr lang="en-GB" sz="4000" dirty="0">
              <a:solidFill>
                <a:srgbClr val="FF0000"/>
              </a:solidFill>
              <a:latin typeface="Comic Sans MS" panose="030F0702030302020204" pitchFamily="66" charset="0"/>
            </a:endParaRPr>
          </a:p>
          <a:p>
            <a:r>
              <a:rPr lang="en-GB" sz="4000" dirty="0" smtClean="0">
                <a:solidFill>
                  <a:srgbClr val="0070C0"/>
                </a:solidFill>
                <a:latin typeface="Comic Sans MS" panose="030F0702030302020204" pitchFamily="66" charset="0"/>
              </a:rPr>
              <a:t>ALSO…. Each day we are revising our times </a:t>
            </a:r>
          </a:p>
          <a:p>
            <a:r>
              <a:rPr lang="en-GB" sz="4000" dirty="0">
                <a:solidFill>
                  <a:srgbClr val="0070C0"/>
                </a:solidFill>
                <a:latin typeface="Comic Sans MS" panose="030F0702030302020204" pitchFamily="66" charset="0"/>
              </a:rPr>
              <a:t>t</a:t>
            </a:r>
            <a:r>
              <a:rPr lang="en-GB" sz="4000" dirty="0" smtClean="0">
                <a:solidFill>
                  <a:srgbClr val="0070C0"/>
                </a:solidFill>
                <a:latin typeface="Comic Sans MS" panose="030F0702030302020204" pitchFamily="66" charset="0"/>
              </a:rPr>
              <a:t>ables too with a starter activity….</a:t>
            </a:r>
            <a:endParaRPr lang="en-GB" sz="40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4072992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2777" y="235132"/>
            <a:ext cx="11554775" cy="6740307"/>
          </a:xfrm>
          <a:prstGeom prst="rect">
            <a:avLst/>
          </a:prstGeom>
          <a:noFill/>
        </p:spPr>
        <p:txBody>
          <a:bodyPr wrap="square" rtlCol="0">
            <a:spAutoFit/>
          </a:bodyPr>
          <a:lstStyle/>
          <a:p>
            <a:r>
              <a:rPr lang="en-GB" sz="3200" dirty="0" smtClean="0">
                <a:latin typeface="Comic Sans MS" panose="030F0702030302020204" pitchFamily="66" charset="0"/>
              </a:rPr>
              <a:t>Day 1 Starter</a:t>
            </a:r>
          </a:p>
          <a:p>
            <a:r>
              <a:rPr lang="en-GB" sz="3200" dirty="0" smtClean="0">
                <a:latin typeface="Comic Sans MS" panose="030F0702030302020204" pitchFamily="66" charset="0"/>
              </a:rPr>
              <a:t>Remember the 10 x table?</a:t>
            </a:r>
          </a:p>
          <a:p>
            <a:endParaRPr lang="en-GB" sz="4000" dirty="0">
              <a:latin typeface="Comic Sans MS" panose="030F0702030302020204" pitchFamily="66" charset="0"/>
            </a:endParaRPr>
          </a:p>
          <a:p>
            <a:endParaRPr lang="en-GB" sz="4000" dirty="0" smtClean="0">
              <a:latin typeface="Comic Sans MS" panose="030F0702030302020204" pitchFamily="66" charset="0"/>
            </a:endParaRPr>
          </a:p>
          <a:p>
            <a:endParaRPr lang="en-GB" sz="4000" dirty="0">
              <a:latin typeface="Comic Sans MS" panose="030F0702030302020204" pitchFamily="66" charset="0"/>
            </a:endParaRPr>
          </a:p>
          <a:p>
            <a:endParaRPr lang="en-GB" sz="4000" dirty="0" smtClean="0">
              <a:latin typeface="Comic Sans MS" panose="030F0702030302020204" pitchFamily="66" charset="0"/>
            </a:endParaRPr>
          </a:p>
          <a:p>
            <a:endParaRPr lang="en-GB" sz="4000" dirty="0">
              <a:latin typeface="Comic Sans MS" panose="030F0702030302020204" pitchFamily="66" charset="0"/>
            </a:endParaRPr>
          </a:p>
          <a:p>
            <a:endParaRPr lang="en-GB" sz="4000" dirty="0" smtClean="0">
              <a:latin typeface="Comic Sans MS" panose="030F0702030302020204" pitchFamily="66" charset="0"/>
            </a:endParaRPr>
          </a:p>
          <a:p>
            <a:r>
              <a:rPr lang="en-GB" sz="3200" dirty="0" smtClean="0">
                <a:latin typeface="Comic Sans MS" panose="030F0702030302020204" pitchFamily="66" charset="0"/>
              </a:rPr>
              <a:t>Oops – Practise it quickly…Chant it! Sing it! March to it!</a:t>
            </a:r>
          </a:p>
          <a:p>
            <a:r>
              <a:rPr lang="en-GB" sz="3200" dirty="0" smtClean="0">
                <a:latin typeface="Comic Sans MS" panose="030F0702030302020204" pitchFamily="66" charset="0"/>
              </a:rPr>
              <a:t>OR find the 10 x song and sing along!</a:t>
            </a:r>
          </a:p>
          <a:p>
            <a:r>
              <a:rPr lang="en-GB" sz="3200" dirty="0">
                <a:hlinkClick r:id="rId2"/>
              </a:rPr>
              <a:t>https://www.youtube.com/watch?v=8yxMJUHBslY</a:t>
            </a:r>
            <a:endParaRPr lang="en-GB" sz="3200" dirty="0" smtClean="0">
              <a:latin typeface="Comic Sans MS" panose="030F0702030302020204" pitchFamily="66" charset="0"/>
            </a:endParaRPr>
          </a:p>
          <a:p>
            <a:endParaRPr lang="en-GB" sz="3200" dirty="0" smtClean="0">
              <a:latin typeface="Comic Sans MS" panose="030F0702030302020204" pitchFamily="66" charset="0"/>
            </a:endParaRPr>
          </a:p>
        </p:txBody>
      </p:sp>
      <p:pic>
        <p:nvPicPr>
          <p:cNvPr id="3" name="Picture 2" descr="Kostenlose Illustration: &lt;strong&gt;Smiley&lt;/strong&gt;, Auslachen, Humor, Spas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7292" y="1447120"/>
            <a:ext cx="3003626" cy="2210481"/>
          </a:xfrm>
          <a:prstGeom prst="rect">
            <a:avLst/>
          </a:prstGeom>
        </p:spPr>
      </p:pic>
      <p:pic>
        <p:nvPicPr>
          <p:cNvPr id="4" name="Picture 3"/>
          <p:cNvPicPr>
            <a:picLocks noChangeAspect="1"/>
          </p:cNvPicPr>
          <p:nvPr/>
        </p:nvPicPr>
        <p:blipFill>
          <a:blip r:embed="rId4"/>
          <a:stretch>
            <a:fillRect/>
          </a:stretch>
        </p:blipFill>
        <p:spPr>
          <a:xfrm>
            <a:off x="7756947" y="575922"/>
            <a:ext cx="2314575" cy="3952875"/>
          </a:xfrm>
          <a:prstGeom prst="rect">
            <a:avLst/>
          </a:prstGeom>
        </p:spPr>
      </p:pic>
    </p:spTree>
    <p:extLst>
      <p:ext uri="{BB962C8B-B14F-4D97-AF65-F5344CB8AC3E}">
        <p14:creationId xmlns:p14="http://schemas.microsoft.com/office/powerpoint/2010/main" val="2620492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animate.com | ETMOOC Blog Hub"/>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869" y="209941"/>
            <a:ext cx="1866828" cy="1823075"/>
          </a:xfrm>
          <a:prstGeom prst="rect">
            <a:avLst/>
          </a:prstGeom>
        </p:spPr>
      </p:pic>
      <p:sp>
        <p:nvSpPr>
          <p:cNvPr id="4" name="TextBox 3"/>
          <p:cNvSpPr txBox="1"/>
          <p:nvPr/>
        </p:nvSpPr>
        <p:spPr>
          <a:xfrm>
            <a:off x="2603137" y="209941"/>
            <a:ext cx="9218750" cy="1631216"/>
          </a:xfrm>
          <a:prstGeom prst="rect">
            <a:avLst/>
          </a:prstGeom>
          <a:solidFill>
            <a:srgbClr val="FFFF00"/>
          </a:solidFill>
        </p:spPr>
        <p:txBody>
          <a:bodyPr wrap="square" rtlCol="0">
            <a:spAutoFit/>
          </a:bodyPr>
          <a:lstStyle/>
          <a:p>
            <a:r>
              <a:rPr lang="en-GB" sz="2400" dirty="0" smtClean="0">
                <a:latin typeface="Comic Sans MS" panose="030F0702030302020204" pitchFamily="66" charset="0"/>
              </a:rPr>
              <a:t>Day 1 Tasks….</a:t>
            </a:r>
          </a:p>
          <a:p>
            <a:r>
              <a:rPr lang="en-GB" sz="2400" dirty="0" smtClean="0">
                <a:latin typeface="Comic Sans MS" panose="030F0702030302020204" pitchFamily="66" charset="0"/>
              </a:rPr>
              <a:t>We are measuring in grams.</a:t>
            </a:r>
          </a:p>
          <a:p>
            <a:r>
              <a:rPr lang="en-GB" sz="1600" dirty="0" smtClean="0">
                <a:solidFill>
                  <a:srgbClr val="FF0000"/>
                </a:solidFill>
                <a:latin typeface="Comic Sans MS" panose="030F0702030302020204" pitchFamily="66" charset="0"/>
              </a:rPr>
              <a:t>There are 1000g (grams) in 1 kg (kilogram) If you want to click on the link below you will find a song about weight and capacity.</a:t>
            </a:r>
          </a:p>
          <a:p>
            <a:r>
              <a:rPr lang="en-GB" sz="2000" dirty="0" smtClean="0">
                <a:hlinkClick r:id="rId3"/>
              </a:rPr>
              <a:t>https</a:t>
            </a:r>
            <a:r>
              <a:rPr lang="en-GB" sz="2000" dirty="0">
                <a:hlinkClick r:id="rId3"/>
              </a:rPr>
              <a:t>://www.bbc.co.uk/teach/supermovers/ks1-maths-capacity-volume/zj8njhv</a:t>
            </a:r>
            <a:endParaRPr lang="en-GB" sz="2000" dirty="0">
              <a:solidFill>
                <a:srgbClr val="0070C0"/>
              </a:solidFill>
              <a:latin typeface="Comic Sans MS" panose="030F0702030302020204"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73017681"/>
              </p:ext>
            </p:extLst>
          </p:nvPr>
        </p:nvGraphicFramePr>
        <p:xfrm>
          <a:off x="2384697" y="2033016"/>
          <a:ext cx="8128000" cy="118872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180527755"/>
                    </a:ext>
                  </a:extLst>
                </a:gridCol>
              </a:tblGrid>
              <a:tr h="370840">
                <a:tc>
                  <a:txBody>
                    <a:bodyPr/>
                    <a:lstStyle/>
                    <a:p>
                      <a:r>
                        <a:rPr lang="en-GB" sz="3600" dirty="0" smtClean="0">
                          <a:latin typeface="Comic Sans MS" panose="030F0702030302020204" pitchFamily="66" charset="0"/>
                        </a:rPr>
                        <a:t>Learn</a:t>
                      </a:r>
                      <a:r>
                        <a:rPr lang="en-GB" sz="3600" baseline="0" dirty="0" smtClean="0">
                          <a:latin typeface="Comic Sans MS" panose="030F0702030302020204" pitchFamily="66" charset="0"/>
                        </a:rPr>
                        <a:t> to estimate how heavy an object might be.</a:t>
                      </a:r>
                    </a:p>
                  </a:txBody>
                  <a:tcPr/>
                </a:tc>
                <a:extLst>
                  <a:ext uri="{0D108BD9-81ED-4DB2-BD59-A6C34878D82A}">
                    <a16:rowId xmlns:a16="http://schemas.microsoft.com/office/drawing/2014/main" val="188644278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08474775"/>
              </p:ext>
            </p:extLst>
          </p:nvPr>
        </p:nvGraphicFramePr>
        <p:xfrm>
          <a:off x="2384697" y="3451559"/>
          <a:ext cx="8128000" cy="302260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561149794"/>
                    </a:ext>
                  </a:extLst>
                </a:gridCol>
              </a:tblGrid>
              <a:tr h="370840">
                <a:tc>
                  <a:txBody>
                    <a:bodyPr/>
                    <a:lstStyle/>
                    <a:p>
                      <a:r>
                        <a:rPr lang="en-GB" dirty="0" smtClean="0"/>
                        <a:t>Look at these objects from the kitchen cupboard.</a:t>
                      </a:r>
                      <a:endParaRPr lang="en-GB" dirty="0"/>
                    </a:p>
                  </a:txBody>
                  <a:tcPr/>
                </a:tc>
                <a:extLst>
                  <a:ext uri="{0D108BD9-81ED-4DB2-BD59-A6C34878D82A}">
                    <a16:rowId xmlns:a16="http://schemas.microsoft.com/office/drawing/2014/main" val="1015594943"/>
                  </a:ext>
                </a:extLst>
              </a:tr>
              <a:tr h="370840">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a:p>
                  </a:txBody>
                  <a:tcPr/>
                </a:tc>
                <a:extLst>
                  <a:ext uri="{0D108BD9-81ED-4DB2-BD59-A6C34878D82A}">
                    <a16:rowId xmlns:a16="http://schemas.microsoft.com/office/drawing/2014/main" val="997975001"/>
                  </a:ext>
                </a:extLst>
              </a:tr>
              <a:tr h="370840">
                <a:tc>
                  <a:txBody>
                    <a:bodyPr/>
                    <a:lstStyle/>
                    <a:p>
                      <a:r>
                        <a:rPr lang="en-GB" dirty="0" smtClean="0"/>
                        <a:t>Task 1 – Estimate (a good guess!) the order these might go in from</a:t>
                      </a:r>
                      <a:r>
                        <a:rPr lang="en-GB" baseline="0" dirty="0" smtClean="0"/>
                        <a:t> </a:t>
                      </a:r>
                      <a:r>
                        <a:rPr lang="en-GB" b="1" baseline="0" dirty="0" smtClean="0"/>
                        <a:t>heaviest to lightest. </a:t>
                      </a:r>
                      <a:endParaRPr lang="en-GB" b="0" baseline="0" dirty="0" smtClean="0"/>
                    </a:p>
                    <a:p>
                      <a:r>
                        <a:rPr lang="en-GB" b="0" baseline="0" dirty="0" smtClean="0"/>
                        <a:t>Write your estimate in your exercise book.</a:t>
                      </a:r>
                      <a:endParaRPr lang="en-GB" dirty="0"/>
                    </a:p>
                  </a:txBody>
                  <a:tcPr/>
                </a:tc>
                <a:extLst>
                  <a:ext uri="{0D108BD9-81ED-4DB2-BD59-A6C34878D82A}">
                    <a16:rowId xmlns:a16="http://schemas.microsoft.com/office/drawing/2014/main" val="1079623370"/>
                  </a:ext>
                </a:extLst>
              </a:tr>
            </a:tbl>
          </a:graphicData>
        </a:graphic>
      </p:graphicFrame>
      <p:pic>
        <p:nvPicPr>
          <p:cNvPr id="7" name="Picture 6"/>
          <p:cNvPicPr>
            <a:picLocks noChangeAspect="1"/>
          </p:cNvPicPr>
          <p:nvPr/>
        </p:nvPicPr>
        <p:blipFill>
          <a:blip r:embed="rId4"/>
          <a:stretch>
            <a:fillRect/>
          </a:stretch>
        </p:blipFill>
        <p:spPr>
          <a:xfrm>
            <a:off x="4297680" y="3843354"/>
            <a:ext cx="4124325" cy="1695450"/>
          </a:xfrm>
          <a:prstGeom prst="rect">
            <a:avLst/>
          </a:prstGeom>
        </p:spPr>
      </p:pic>
    </p:spTree>
    <p:extLst>
      <p:ext uri="{BB962C8B-B14F-4D97-AF65-F5344CB8AC3E}">
        <p14:creationId xmlns:p14="http://schemas.microsoft.com/office/powerpoint/2010/main" val="1947333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96072727"/>
              </p:ext>
            </p:extLst>
          </p:nvPr>
        </p:nvGraphicFramePr>
        <p:xfrm>
          <a:off x="2085314" y="1060860"/>
          <a:ext cx="8128000" cy="56438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4159139396"/>
                    </a:ext>
                  </a:extLst>
                </a:gridCol>
              </a:tblGrid>
              <a:tr h="370840">
                <a:tc>
                  <a:txBody>
                    <a:bodyPr/>
                    <a:lstStyle/>
                    <a:p>
                      <a:r>
                        <a:rPr lang="en-GB" dirty="0" smtClean="0"/>
                        <a:t>I have put the weights on in grams</a:t>
                      </a:r>
                      <a:r>
                        <a:rPr lang="en-GB" baseline="0" dirty="0" smtClean="0"/>
                        <a:t> and put them in order.</a:t>
                      </a:r>
                      <a:endParaRPr lang="en-GB" dirty="0"/>
                    </a:p>
                  </a:txBody>
                  <a:tcPr/>
                </a:tc>
                <a:extLst>
                  <a:ext uri="{0D108BD9-81ED-4DB2-BD59-A6C34878D82A}">
                    <a16:rowId xmlns:a16="http://schemas.microsoft.com/office/drawing/2014/main" val="2278375060"/>
                  </a:ext>
                </a:extLst>
              </a:tr>
              <a:tr h="370840">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a:p>
                  </a:txBody>
                  <a:tcPr/>
                </a:tc>
                <a:extLst>
                  <a:ext uri="{0D108BD9-81ED-4DB2-BD59-A6C34878D82A}">
                    <a16:rowId xmlns:a16="http://schemas.microsoft.com/office/drawing/2014/main" val="1548541871"/>
                  </a:ext>
                </a:extLst>
              </a:tr>
              <a:tr h="370840">
                <a:tc>
                  <a:txBody>
                    <a:bodyPr/>
                    <a:lstStyle/>
                    <a:p>
                      <a:r>
                        <a:rPr lang="en-GB" sz="2000" dirty="0" smtClean="0">
                          <a:latin typeface="Comic Sans MS" panose="030F0702030302020204" pitchFamily="66" charset="0"/>
                        </a:rPr>
                        <a:t>Was</a:t>
                      </a:r>
                      <a:r>
                        <a:rPr lang="en-GB" sz="2000" baseline="0" dirty="0" smtClean="0">
                          <a:latin typeface="Comic Sans MS" panose="030F0702030302020204" pitchFamily="66" charset="0"/>
                        </a:rPr>
                        <a:t> your estimate correct?</a:t>
                      </a:r>
                      <a:endParaRPr lang="en-GB" sz="2000" dirty="0">
                        <a:latin typeface="Comic Sans MS" panose="030F0702030302020204" pitchFamily="66" charset="0"/>
                      </a:endParaRPr>
                    </a:p>
                  </a:txBody>
                  <a:tcPr/>
                </a:tc>
                <a:extLst>
                  <a:ext uri="{0D108BD9-81ED-4DB2-BD59-A6C34878D82A}">
                    <a16:rowId xmlns:a16="http://schemas.microsoft.com/office/drawing/2014/main" val="334657576"/>
                  </a:ext>
                </a:extLst>
              </a:tr>
              <a:tr h="370840">
                <a:tc>
                  <a:txBody>
                    <a:bodyPr/>
                    <a:lstStyle/>
                    <a:p>
                      <a:r>
                        <a:rPr lang="en-GB" sz="2000" dirty="0" smtClean="0">
                          <a:latin typeface="Comic Sans MS" panose="030F0702030302020204" pitchFamily="66" charset="0"/>
                        </a:rPr>
                        <a:t>Find 5 items in your kitchen cupboard.</a:t>
                      </a:r>
                      <a:r>
                        <a:rPr lang="en-GB" sz="2000" baseline="0" dirty="0" smtClean="0">
                          <a:latin typeface="Comic Sans MS" panose="030F0702030302020204" pitchFamily="66" charset="0"/>
                        </a:rPr>
                        <a:t> Look at the weight in grams. Can you put them in order and write or draw them in your book from </a:t>
                      </a:r>
                      <a:r>
                        <a:rPr lang="en-GB" sz="2000" b="1" u="sng" baseline="0" dirty="0" smtClean="0">
                          <a:latin typeface="Comic Sans MS" panose="030F0702030302020204" pitchFamily="66" charset="0"/>
                        </a:rPr>
                        <a:t>heaviest to lightest </a:t>
                      </a:r>
                      <a:r>
                        <a:rPr lang="en-GB" sz="2000" baseline="0" dirty="0" smtClean="0">
                          <a:latin typeface="Comic Sans MS" panose="030F0702030302020204" pitchFamily="66" charset="0"/>
                        </a:rPr>
                        <a:t> (OR take a photograph and stick it in your book.)</a:t>
                      </a:r>
                    </a:p>
                    <a:p>
                      <a:r>
                        <a:rPr lang="en-GB" sz="2000" baseline="0" dirty="0" smtClean="0">
                          <a:latin typeface="Comic Sans MS" panose="030F0702030302020204" pitchFamily="66" charset="0"/>
                        </a:rPr>
                        <a:t>Remember if an item is 1kg  (1 kilogram this means 1000g (1000 grams)</a:t>
                      </a:r>
                    </a:p>
                    <a:p>
                      <a:r>
                        <a:rPr lang="en-GB" sz="2000" baseline="0" dirty="0" smtClean="0">
                          <a:latin typeface="Comic Sans MS" panose="030F0702030302020204" pitchFamily="66" charset="0"/>
                        </a:rPr>
                        <a:t>Can  you now put them in order from the </a:t>
                      </a:r>
                      <a:r>
                        <a:rPr lang="en-GB" sz="2000" b="1" u="sng" baseline="0" dirty="0" smtClean="0">
                          <a:latin typeface="Comic Sans MS" panose="030F0702030302020204" pitchFamily="66" charset="0"/>
                        </a:rPr>
                        <a:t>lightest to heaviest?</a:t>
                      </a:r>
                    </a:p>
                    <a:p>
                      <a:endParaRPr lang="en-GB" sz="2000" b="1" baseline="0" dirty="0" smtClean="0">
                        <a:latin typeface="Comic Sans MS" panose="030F0702030302020204" pitchFamily="66" charset="0"/>
                      </a:endParaRPr>
                    </a:p>
                    <a:p>
                      <a:endParaRPr lang="en-GB" sz="2000" b="1" baseline="0" dirty="0" smtClean="0">
                        <a:latin typeface="Comic Sans MS" panose="030F0702030302020204" pitchFamily="66" charset="0"/>
                      </a:endParaRPr>
                    </a:p>
                    <a:p>
                      <a:endParaRPr lang="en-GB" sz="2000" b="1" dirty="0">
                        <a:latin typeface="Comic Sans MS" panose="030F0702030302020204" pitchFamily="66" charset="0"/>
                      </a:endParaRPr>
                    </a:p>
                  </a:txBody>
                  <a:tcPr/>
                </a:tc>
                <a:extLst>
                  <a:ext uri="{0D108BD9-81ED-4DB2-BD59-A6C34878D82A}">
                    <a16:rowId xmlns:a16="http://schemas.microsoft.com/office/drawing/2014/main" val="2191378938"/>
                  </a:ext>
                </a:extLst>
              </a:tr>
            </a:tbl>
          </a:graphicData>
        </a:graphic>
      </p:graphicFrame>
      <p:pic>
        <p:nvPicPr>
          <p:cNvPr id="3" name="Picture 2"/>
          <p:cNvPicPr>
            <a:picLocks noChangeAspect="1"/>
          </p:cNvPicPr>
          <p:nvPr/>
        </p:nvPicPr>
        <p:blipFill>
          <a:blip r:embed="rId2"/>
          <a:stretch>
            <a:fillRect/>
          </a:stretch>
        </p:blipFill>
        <p:spPr>
          <a:xfrm>
            <a:off x="3771522" y="1541141"/>
            <a:ext cx="4333875" cy="1447800"/>
          </a:xfrm>
          <a:prstGeom prst="rect">
            <a:avLst/>
          </a:prstGeom>
        </p:spPr>
      </p:pic>
      <p:sp>
        <p:nvSpPr>
          <p:cNvPr id="4" name="TextBox 3"/>
          <p:cNvSpPr txBox="1"/>
          <p:nvPr/>
        </p:nvSpPr>
        <p:spPr>
          <a:xfrm>
            <a:off x="1201199" y="75975"/>
            <a:ext cx="9130156" cy="984885"/>
          </a:xfrm>
          <a:prstGeom prst="rect">
            <a:avLst/>
          </a:prstGeom>
          <a:solidFill>
            <a:srgbClr val="FFFF00"/>
          </a:solidFill>
        </p:spPr>
        <p:txBody>
          <a:bodyPr wrap="square" rtlCol="0">
            <a:spAutoFit/>
          </a:bodyPr>
          <a:lstStyle/>
          <a:p>
            <a:r>
              <a:rPr lang="en-GB" sz="4000" dirty="0">
                <a:latin typeface="Comic Sans MS" panose="030F0702030302020204" pitchFamily="66" charset="0"/>
              </a:rPr>
              <a:t>Day 1 </a:t>
            </a:r>
            <a:r>
              <a:rPr lang="en-GB" sz="4000" dirty="0" smtClean="0">
                <a:latin typeface="Comic Sans MS" panose="030F0702030302020204" pitchFamily="66" charset="0"/>
              </a:rPr>
              <a:t>Tasks continued….</a:t>
            </a:r>
            <a:endParaRPr lang="en-GB" sz="4000" dirty="0">
              <a:latin typeface="Comic Sans MS" panose="030F0702030302020204" pitchFamily="66" charset="0"/>
            </a:endParaRPr>
          </a:p>
          <a:p>
            <a:endParaRPr lang="en-GB" dirty="0"/>
          </a:p>
        </p:txBody>
      </p:sp>
      <p:sp>
        <p:nvSpPr>
          <p:cNvPr id="5" name="TextBox 4"/>
          <p:cNvSpPr txBox="1"/>
          <p:nvPr/>
        </p:nvSpPr>
        <p:spPr>
          <a:xfrm>
            <a:off x="2179317" y="5418606"/>
            <a:ext cx="7939994" cy="1107996"/>
          </a:xfrm>
          <a:prstGeom prst="rect">
            <a:avLst/>
          </a:prstGeom>
          <a:noFill/>
        </p:spPr>
        <p:txBody>
          <a:bodyPr wrap="none" rtlCol="0">
            <a:spAutoFit/>
          </a:bodyPr>
          <a:lstStyle/>
          <a:p>
            <a:endParaRPr lang="en-GB" sz="2400" dirty="0" smtClean="0">
              <a:latin typeface="Comic Sans MS" panose="030F0702030302020204" pitchFamily="66" charset="0"/>
            </a:endParaRPr>
          </a:p>
          <a:p>
            <a:r>
              <a:rPr lang="en-GB" sz="2400" dirty="0" smtClean="0">
                <a:latin typeface="Comic Sans MS" panose="030F0702030302020204" pitchFamily="66" charset="0"/>
              </a:rPr>
              <a:t>If you have the internet you could now play this game </a:t>
            </a:r>
          </a:p>
          <a:p>
            <a:r>
              <a:rPr lang="en-GB" dirty="0"/>
              <a:t>https://www.topmarks.co.uk/ordering-and-sequencing/coconut-ordering</a:t>
            </a:r>
          </a:p>
        </p:txBody>
      </p:sp>
    </p:spTree>
    <p:extLst>
      <p:ext uri="{BB962C8B-B14F-4D97-AF65-F5344CB8AC3E}">
        <p14:creationId xmlns:p14="http://schemas.microsoft.com/office/powerpoint/2010/main" val="557970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0038" y="2408311"/>
            <a:ext cx="8804718" cy="5693866"/>
          </a:xfrm>
          <a:prstGeom prst="rect">
            <a:avLst/>
          </a:prstGeom>
        </p:spPr>
        <p:txBody>
          <a:bodyPr wrap="none">
            <a:spAutoFit/>
          </a:bodyPr>
          <a:lstStyle/>
          <a:p>
            <a:r>
              <a:rPr lang="en-GB" sz="2800" dirty="0">
                <a:solidFill>
                  <a:srgbClr val="0070C0"/>
                </a:solidFill>
                <a:hlinkClick r:id="rId2"/>
              </a:rPr>
              <a:t>https://</a:t>
            </a:r>
            <a:r>
              <a:rPr lang="en-GB" sz="2800" dirty="0" smtClean="0">
                <a:solidFill>
                  <a:srgbClr val="0070C0"/>
                </a:solidFill>
                <a:hlinkClick r:id="rId2"/>
              </a:rPr>
              <a:t>www.topmarks.co.uk/maths-games/hit-the-button</a:t>
            </a:r>
            <a:endParaRPr lang="en-GB" sz="2800" dirty="0" smtClean="0">
              <a:solidFill>
                <a:srgbClr val="0070C0"/>
              </a:solidFill>
            </a:endParaRPr>
          </a:p>
          <a:p>
            <a:endParaRPr lang="en-GB" sz="2800" dirty="0">
              <a:solidFill>
                <a:srgbClr val="0070C0"/>
              </a:solidFill>
            </a:endParaRPr>
          </a:p>
          <a:p>
            <a:r>
              <a:rPr lang="en-GB" sz="2800" dirty="0" smtClean="0">
                <a:solidFill>
                  <a:srgbClr val="0070C0"/>
                </a:solidFill>
              </a:rPr>
              <a:t>OR Times Table </a:t>
            </a:r>
            <a:r>
              <a:rPr lang="en-GB" sz="2800" dirty="0" err="1" smtClean="0">
                <a:solidFill>
                  <a:srgbClr val="0070C0"/>
                </a:solidFill>
              </a:rPr>
              <a:t>Rockstars</a:t>
            </a:r>
            <a:r>
              <a:rPr lang="en-GB" sz="2800" dirty="0" smtClean="0">
                <a:solidFill>
                  <a:srgbClr val="0070C0"/>
                </a:solidFill>
              </a:rPr>
              <a:t> OR quickly answer this quiz</a:t>
            </a:r>
          </a:p>
          <a:p>
            <a:endParaRPr lang="en-GB" sz="2800" dirty="0">
              <a:solidFill>
                <a:srgbClr val="0070C0"/>
              </a:solidFill>
            </a:endParaRPr>
          </a:p>
          <a:p>
            <a:r>
              <a:rPr lang="en-GB" sz="2800" dirty="0" smtClean="0">
                <a:latin typeface="Comic Sans MS" panose="030F0702030302020204" pitchFamily="66" charset="0"/>
              </a:rPr>
              <a:t>3 X 10 =                          10 x 7 =</a:t>
            </a:r>
          </a:p>
          <a:p>
            <a:r>
              <a:rPr lang="en-GB" sz="2800" dirty="0" smtClean="0">
                <a:latin typeface="Comic Sans MS" panose="030F0702030302020204" pitchFamily="66" charset="0"/>
              </a:rPr>
              <a:t>9 x 10 =                          10 x 4 =</a:t>
            </a:r>
          </a:p>
          <a:p>
            <a:r>
              <a:rPr lang="en-GB" sz="2800" dirty="0" smtClean="0">
                <a:latin typeface="Comic Sans MS" panose="030F0702030302020204" pitchFamily="66" charset="0"/>
              </a:rPr>
              <a:t>4 x 10 =                          10 x 2 =</a:t>
            </a:r>
          </a:p>
          <a:p>
            <a:r>
              <a:rPr lang="en-GB" sz="2800" dirty="0" smtClean="0">
                <a:latin typeface="Comic Sans MS" panose="030F0702030302020204" pitchFamily="66" charset="0"/>
              </a:rPr>
              <a:t>2 x 10 =                          10 x 6 =</a:t>
            </a:r>
          </a:p>
          <a:p>
            <a:r>
              <a:rPr lang="en-GB" sz="2800" dirty="0" smtClean="0">
                <a:latin typeface="Comic Sans MS" panose="030F0702030302020204" pitchFamily="66" charset="0"/>
              </a:rPr>
              <a:t>8 x 10 =                          10 x 12=</a:t>
            </a:r>
          </a:p>
          <a:p>
            <a:r>
              <a:rPr lang="en-GB" sz="2800" dirty="0" smtClean="0">
                <a:latin typeface="Comic Sans MS" panose="030F0702030302020204" pitchFamily="66" charset="0"/>
              </a:rPr>
              <a:t>12 x 10 =                        10 x 11=</a:t>
            </a:r>
            <a:endParaRPr lang="en-GB" sz="2800" dirty="0">
              <a:latin typeface="Comic Sans MS" panose="030F0702030302020204" pitchFamily="66" charset="0"/>
            </a:endParaRPr>
          </a:p>
          <a:p>
            <a:endParaRPr lang="en-GB" sz="2800" dirty="0" smtClean="0">
              <a:latin typeface="Comic Sans MS" panose="030F0702030302020204" pitchFamily="66" charset="0"/>
            </a:endParaRPr>
          </a:p>
          <a:p>
            <a:endParaRPr lang="en-GB" sz="2800" dirty="0" smtClean="0">
              <a:solidFill>
                <a:srgbClr val="0070C0"/>
              </a:solidFill>
            </a:endParaRPr>
          </a:p>
          <a:p>
            <a:endParaRPr lang="en-GB" sz="2800" dirty="0">
              <a:solidFill>
                <a:srgbClr val="0070C0"/>
              </a:solidFill>
            </a:endParaRPr>
          </a:p>
        </p:txBody>
      </p:sp>
      <p:sp>
        <p:nvSpPr>
          <p:cNvPr id="3" name="Rectangle 2"/>
          <p:cNvSpPr/>
          <p:nvPr/>
        </p:nvSpPr>
        <p:spPr>
          <a:xfrm>
            <a:off x="2029096" y="388761"/>
            <a:ext cx="9740537" cy="1815882"/>
          </a:xfrm>
          <a:prstGeom prst="rect">
            <a:avLst/>
          </a:prstGeom>
        </p:spPr>
        <p:txBody>
          <a:bodyPr wrap="square">
            <a:spAutoFit/>
          </a:bodyPr>
          <a:lstStyle/>
          <a:p>
            <a:r>
              <a:rPr lang="en-GB" sz="4000" dirty="0">
                <a:latin typeface="Comic Sans MS" panose="030F0702030302020204" pitchFamily="66" charset="0"/>
              </a:rPr>
              <a:t>Day </a:t>
            </a:r>
            <a:r>
              <a:rPr lang="en-GB" sz="4000" dirty="0" smtClean="0">
                <a:latin typeface="Comic Sans MS" panose="030F0702030302020204" pitchFamily="66" charset="0"/>
              </a:rPr>
              <a:t>2 </a:t>
            </a:r>
            <a:r>
              <a:rPr lang="en-GB" sz="4000" dirty="0">
                <a:latin typeface="Comic Sans MS" panose="030F0702030302020204" pitchFamily="66" charset="0"/>
              </a:rPr>
              <a:t>Starter</a:t>
            </a:r>
          </a:p>
          <a:p>
            <a:r>
              <a:rPr lang="en-GB" sz="4000" dirty="0" smtClean="0">
                <a:latin typeface="Comic Sans MS" panose="030F0702030302020204" pitchFamily="66" charset="0"/>
              </a:rPr>
              <a:t>Practise </a:t>
            </a:r>
            <a:r>
              <a:rPr lang="en-GB" sz="4000" dirty="0">
                <a:latin typeface="Comic Sans MS" panose="030F0702030302020204" pitchFamily="66" charset="0"/>
              </a:rPr>
              <a:t>the 10 x table</a:t>
            </a:r>
            <a:r>
              <a:rPr lang="en-GB" sz="4000" dirty="0" smtClean="0">
                <a:latin typeface="Comic Sans MS" panose="030F0702030302020204" pitchFamily="66" charset="0"/>
              </a:rPr>
              <a:t>?</a:t>
            </a:r>
          </a:p>
          <a:p>
            <a:r>
              <a:rPr lang="en-GB" sz="3200" dirty="0" smtClean="0">
                <a:latin typeface="Comic Sans MS" panose="030F0702030302020204" pitchFamily="66" charset="0"/>
              </a:rPr>
              <a:t>Click the link below and choose 10x table </a:t>
            </a:r>
            <a:endParaRPr lang="en-GB" sz="3200" dirty="0">
              <a:latin typeface="Comic Sans MS" panose="030F0702030302020204" pitchFamily="66" charset="0"/>
            </a:endParaRPr>
          </a:p>
        </p:txBody>
      </p:sp>
    </p:spTree>
    <p:extLst>
      <p:ext uri="{BB962C8B-B14F-4D97-AF65-F5344CB8AC3E}">
        <p14:creationId xmlns:p14="http://schemas.microsoft.com/office/powerpoint/2010/main" val="3885519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 y="49951"/>
            <a:ext cx="12100560" cy="1631216"/>
          </a:xfrm>
          <a:prstGeom prst="rect">
            <a:avLst/>
          </a:prstGeom>
        </p:spPr>
        <p:txBody>
          <a:bodyPr wrap="square">
            <a:spAutoFit/>
          </a:bodyPr>
          <a:lstStyle/>
          <a:p>
            <a:r>
              <a:rPr lang="en-GB" sz="4000" dirty="0" smtClean="0">
                <a:solidFill>
                  <a:srgbClr val="000000"/>
                </a:solidFill>
                <a:latin typeface="Comic Sans MS" panose="030F0702030302020204" pitchFamily="66" charset="0"/>
              </a:rPr>
              <a:t>DAY 2 continued…….</a:t>
            </a:r>
          </a:p>
          <a:p>
            <a:r>
              <a:rPr lang="en-GB" sz="2000" dirty="0" smtClean="0">
                <a:solidFill>
                  <a:srgbClr val="000000"/>
                </a:solidFill>
                <a:latin typeface="Comic Sans MS" panose="030F0702030302020204" pitchFamily="66" charset="0"/>
              </a:rPr>
              <a:t>Today </a:t>
            </a:r>
            <a:r>
              <a:rPr lang="en-GB" sz="2000" dirty="0">
                <a:solidFill>
                  <a:srgbClr val="000000"/>
                </a:solidFill>
                <a:latin typeface="Comic Sans MS" panose="030F0702030302020204" pitchFamily="66" charset="0"/>
              </a:rPr>
              <a:t>you will be learning to read a scale in grams or kilograms. We use a scale to weigh objects to see how heavy they are. Look at the scales below and see if you can read them. </a:t>
            </a:r>
            <a:r>
              <a:rPr lang="en-GB" sz="2000" dirty="0">
                <a:latin typeface="Comic Sans MS" panose="030F0702030302020204" pitchFamily="66" charset="0"/>
              </a:rPr>
              <a:t/>
            </a:r>
            <a:br>
              <a:rPr lang="en-GB" sz="2000" dirty="0">
                <a:latin typeface="Comic Sans MS" panose="030F0702030302020204" pitchFamily="66" charset="0"/>
              </a:rPr>
            </a:br>
            <a:endParaRPr lang="en-GB" sz="2000" dirty="0">
              <a:latin typeface="Comic Sans MS" panose="030F0702030302020204" pitchFamily="66" charset="0"/>
            </a:endParaRPr>
          </a:p>
        </p:txBody>
      </p:sp>
      <p:sp>
        <p:nvSpPr>
          <p:cNvPr id="3" name="Rectangle 2"/>
          <p:cNvSpPr/>
          <p:nvPr/>
        </p:nvSpPr>
        <p:spPr>
          <a:xfrm>
            <a:off x="3441117" y="1338868"/>
            <a:ext cx="5476820" cy="369332"/>
          </a:xfrm>
          <a:prstGeom prst="rect">
            <a:avLst/>
          </a:prstGeom>
        </p:spPr>
        <p:txBody>
          <a:bodyPr wrap="none">
            <a:spAutoFit/>
          </a:bodyPr>
          <a:lstStyle/>
          <a:p>
            <a:r>
              <a:rPr lang="en-GB" dirty="0">
                <a:solidFill>
                  <a:srgbClr val="FF0000"/>
                </a:solidFill>
                <a:latin typeface="ArialNova"/>
              </a:rPr>
              <a:t>Weight is measured in grams (g) and kilograms (kg)</a:t>
            </a:r>
            <a:endParaRPr lang="en-GB" dirty="0">
              <a:solidFill>
                <a:srgbClr val="FF0000"/>
              </a:solidFill>
            </a:endParaRPr>
          </a:p>
        </p:txBody>
      </p:sp>
      <p:sp>
        <p:nvSpPr>
          <p:cNvPr id="4" name="TextBox 3"/>
          <p:cNvSpPr txBox="1"/>
          <p:nvPr/>
        </p:nvSpPr>
        <p:spPr>
          <a:xfrm>
            <a:off x="3265714" y="1620463"/>
            <a:ext cx="4701928" cy="461665"/>
          </a:xfrm>
          <a:prstGeom prst="rect">
            <a:avLst/>
          </a:prstGeom>
          <a:noFill/>
        </p:spPr>
        <p:txBody>
          <a:bodyPr wrap="none" rtlCol="0">
            <a:spAutoFit/>
          </a:bodyPr>
          <a:lstStyle/>
          <a:p>
            <a:r>
              <a:rPr lang="en-GB" sz="2400" dirty="0" smtClean="0">
                <a:latin typeface="Comic Sans MS" panose="030F0702030302020204" pitchFamily="66" charset="0"/>
              </a:rPr>
              <a:t>Can you read the scales below? </a:t>
            </a:r>
            <a:endParaRPr lang="en-GB" sz="2400" dirty="0">
              <a:latin typeface="Comic Sans MS" panose="030F0702030302020204" pitchFamily="66" charset="0"/>
            </a:endParaRPr>
          </a:p>
        </p:txBody>
      </p:sp>
      <p:pic>
        <p:nvPicPr>
          <p:cNvPr id="1026" name="Picture 2" descr="Local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26337">
            <a:off x="172595" y="2579080"/>
            <a:ext cx="2179156" cy="22604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3530271" y="2128852"/>
            <a:ext cx="2455431" cy="2093299"/>
          </a:xfrm>
          <a:prstGeom prst="rect">
            <a:avLst/>
          </a:prstGeom>
        </p:spPr>
      </p:pic>
      <p:pic>
        <p:nvPicPr>
          <p:cNvPr id="7" name="Picture 6"/>
          <p:cNvPicPr>
            <a:picLocks noChangeAspect="1"/>
          </p:cNvPicPr>
          <p:nvPr/>
        </p:nvPicPr>
        <p:blipFill>
          <a:blip r:embed="rId4"/>
          <a:stretch>
            <a:fillRect/>
          </a:stretch>
        </p:blipFill>
        <p:spPr>
          <a:xfrm rot="590125">
            <a:off x="7501810" y="2304838"/>
            <a:ext cx="2073214" cy="2281881"/>
          </a:xfrm>
          <a:prstGeom prst="rect">
            <a:avLst/>
          </a:prstGeom>
        </p:spPr>
      </p:pic>
      <p:pic>
        <p:nvPicPr>
          <p:cNvPr id="8" name="Picture 7"/>
          <p:cNvPicPr>
            <a:picLocks noChangeAspect="1"/>
          </p:cNvPicPr>
          <p:nvPr/>
        </p:nvPicPr>
        <p:blipFill>
          <a:blip r:embed="rId5"/>
          <a:stretch>
            <a:fillRect/>
          </a:stretch>
        </p:blipFill>
        <p:spPr>
          <a:xfrm rot="818182">
            <a:off x="9973409" y="1462491"/>
            <a:ext cx="2629014" cy="1697303"/>
          </a:xfrm>
          <a:prstGeom prst="rect">
            <a:avLst/>
          </a:prstGeom>
        </p:spPr>
      </p:pic>
      <p:sp>
        <p:nvSpPr>
          <p:cNvPr id="9" name="Rectangle 8"/>
          <p:cNvSpPr/>
          <p:nvPr/>
        </p:nvSpPr>
        <p:spPr>
          <a:xfrm rot="20916166">
            <a:off x="-42483" y="4930092"/>
            <a:ext cx="3346875" cy="1169551"/>
          </a:xfrm>
          <a:prstGeom prst="rect">
            <a:avLst/>
          </a:prstGeom>
          <a:solidFill>
            <a:schemeClr val="accent2"/>
          </a:solidFill>
        </p:spPr>
        <p:txBody>
          <a:bodyPr wrap="square">
            <a:spAutoFit/>
          </a:bodyPr>
          <a:lstStyle/>
          <a:p>
            <a:r>
              <a:rPr lang="en-GB" sz="1400" dirty="0">
                <a:solidFill>
                  <a:srgbClr val="000000"/>
                </a:solidFill>
                <a:latin typeface="Comic Sans MS" panose="030F0702030302020204" pitchFamily="66" charset="0"/>
              </a:rPr>
              <a:t>The scale is measuring weight in grams. The numbers around the scale go up in 100s. The arrow points to the weight of the object. Can you work out what it is? </a:t>
            </a:r>
            <a:r>
              <a:rPr lang="en-GB" sz="1400" dirty="0">
                <a:solidFill>
                  <a:srgbClr val="FF0000"/>
                </a:solidFill>
                <a:latin typeface="Comic Sans MS" panose="030F0702030302020204" pitchFamily="66" charset="0"/>
              </a:rPr>
              <a:t>The weight is 200g.</a:t>
            </a:r>
          </a:p>
        </p:txBody>
      </p:sp>
      <p:sp>
        <p:nvSpPr>
          <p:cNvPr id="10" name="Rectangle 9"/>
          <p:cNvSpPr/>
          <p:nvPr/>
        </p:nvSpPr>
        <p:spPr>
          <a:xfrm>
            <a:off x="3409055" y="4396904"/>
            <a:ext cx="2800676" cy="1815882"/>
          </a:xfrm>
          <a:prstGeom prst="rect">
            <a:avLst/>
          </a:prstGeom>
          <a:solidFill>
            <a:schemeClr val="accent2"/>
          </a:solidFill>
        </p:spPr>
        <p:txBody>
          <a:bodyPr wrap="square">
            <a:spAutoFit/>
          </a:bodyPr>
          <a:lstStyle/>
          <a:p>
            <a:r>
              <a:rPr lang="en-GB" sz="1400" dirty="0" smtClean="0">
                <a:solidFill>
                  <a:srgbClr val="000000"/>
                </a:solidFill>
                <a:latin typeface="Comic Sans MS" panose="030F0702030302020204" pitchFamily="66" charset="0"/>
              </a:rPr>
              <a:t>This </a:t>
            </a:r>
            <a:r>
              <a:rPr lang="en-GB" sz="1400" dirty="0">
                <a:solidFill>
                  <a:srgbClr val="000000"/>
                </a:solidFill>
                <a:latin typeface="Comic Sans MS" panose="030F0702030302020204" pitchFamily="66" charset="0"/>
              </a:rPr>
              <a:t>time the scale is different. Can you see what it goes up in this time? The numbers go up by 10g each time. Where is the arrow pointing? It is just before the 30g mark. </a:t>
            </a:r>
            <a:r>
              <a:rPr lang="en-GB" sz="1400" dirty="0">
                <a:solidFill>
                  <a:srgbClr val="FF0000"/>
                </a:solidFill>
                <a:latin typeface="Comic Sans MS" panose="030F0702030302020204" pitchFamily="66" charset="0"/>
              </a:rPr>
              <a:t>This means that the weight is 29g.</a:t>
            </a:r>
          </a:p>
        </p:txBody>
      </p:sp>
      <p:sp>
        <p:nvSpPr>
          <p:cNvPr id="11" name="Rectangle 10"/>
          <p:cNvSpPr/>
          <p:nvPr/>
        </p:nvSpPr>
        <p:spPr>
          <a:xfrm rot="768350">
            <a:off x="6612483" y="4545178"/>
            <a:ext cx="2595032" cy="1815882"/>
          </a:xfrm>
          <a:prstGeom prst="rect">
            <a:avLst/>
          </a:prstGeom>
          <a:solidFill>
            <a:schemeClr val="accent2"/>
          </a:solidFill>
        </p:spPr>
        <p:txBody>
          <a:bodyPr wrap="square">
            <a:spAutoFit/>
          </a:bodyPr>
          <a:lstStyle/>
          <a:p>
            <a:r>
              <a:rPr lang="en-GB" sz="1400" dirty="0">
                <a:solidFill>
                  <a:srgbClr val="000000"/>
                </a:solidFill>
                <a:latin typeface="Comic Sans MS" panose="030F0702030302020204" pitchFamily="66" charset="0"/>
              </a:rPr>
              <a:t>This scale is measuring in kilograms (kg). There is no number where the arrow is pointing but can you work out what the number would be? It is half way between the 4kg and the 6kg mark. </a:t>
            </a:r>
            <a:r>
              <a:rPr lang="en-GB" sz="1400" dirty="0">
                <a:solidFill>
                  <a:srgbClr val="FF0000"/>
                </a:solidFill>
                <a:latin typeface="Comic Sans MS" panose="030F0702030302020204" pitchFamily="66" charset="0"/>
              </a:rPr>
              <a:t>The weight is 5kg.</a:t>
            </a:r>
          </a:p>
        </p:txBody>
      </p:sp>
      <p:sp>
        <p:nvSpPr>
          <p:cNvPr id="12" name="Rectangle 11"/>
          <p:cNvSpPr/>
          <p:nvPr/>
        </p:nvSpPr>
        <p:spPr>
          <a:xfrm rot="821376">
            <a:off x="9609554" y="3233506"/>
            <a:ext cx="2515100" cy="2677656"/>
          </a:xfrm>
          <a:prstGeom prst="rect">
            <a:avLst/>
          </a:prstGeom>
          <a:solidFill>
            <a:schemeClr val="accent2"/>
          </a:solidFill>
        </p:spPr>
        <p:txBody>
          <a:bodyPr wrap="square">
            <a:spAutoFit/>
          </a:bodyPr>
          <a:lstStyle/>
          <a:p>
            <a:r>
              <a:rPr lang="en-GB" sz="1400" dirty="0">
                <a:latin typeface="Comic Sans MS" panose="030F0702030302020204" pitchFamily="66" charset="0"/>
              </a:rPr>
              <a:t>Not all scales go round - some go up and down, some are digital and some go across like the one in the picture. This is tricky to work out. The number before on the scale is 400g. The number after is 600g. Can you work out the weight from the scale? The marks on the scale go up in jumps of 50g. </a:t>
            </a:r>
            <a:r>
              <a:rPr lang="en-GB" sz="1400" dirty="0">
                <a:solidFill>
                  <a:srgbClr val="FF0000"/>
                </a:solidFill>
                <a:latin typeface="Comic Sans MS" panose="030F0702030302020204" pitchFamily="66" charset="0"/>
              </a:rPr>
              <a:t>The weight is 550g.</a:t>
            </a:r>
          </a:p>
        </p:txBody>
      </p:sp>
    </p:spTree>
    <p:extLst>
      <p:ext uri="{BB962C8B-B14F-4D97-AF65-F5344CB8AC3E}">
        <p14:creationId xmlns:p14="http://schemas.microsoft.com/office/powerpoint/2010/main" val="1671083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73335"/>
            <a:ext cx="11737075" cy="584775"/>
          </a:xfrm>
          <a:prstGeom prst="rect">
            <a:avLst/>
          </a:prstGeom>
          <a:solidFill>
            <a:srgbClr val="FFFF00"/>
          </a:solidFill>
        </p:spPr>
        <p:txBody>
          <a:bodyPr wrap="square" rtlCol="0">
            <a:spAutoFit/>
          </a:bodyPr>
          <a:lstStyle/>
          <a:p>
            <a:r>
              <a:rPr lang="en-GB" sz="1600" dirty="0" smtClean="0">
                <a:latin typeface="Comic Sans MS" panose="030F0702030302020204" pitchFamily="66" charset="0"/>
              </a:rPr>
              <a:t>DAY 2 </a:t>
            </a:r>
            <a:r>
              <a:rPr lang="en-GB" sz="1600" dirty="0" smtClean="0">
                <a:latin typeface="Comic Sans MS" panose="030F0702030302020204" pitchFamily="66" charset="0"/>
              </a:rPr>
              <a:t>clouds TASK</a:t>
            </a:r>
            <a:endParaRPr lang="en-GB" sz="1600" dirty="0" smtClean="0">
              <a:latin typeface="Comic Sans MS" panose="030F0702030302020204" pitchFamily="66" charset="0"/>
            </a:endParaRPr>
          </a:p>
          <a:p>
            <a:r>
              <a:rPr lang="en-GB" sz="1600" dirty="0" smtClean="0">
                <a:solidFill>
                  <a:srgbClr val="FF0000"/>
                </a:solidFill>
                <a:latin typeface="Comic Sans MS" panose="030F0702030302020204" pitchFamily="66" charset="0"/>
              </a:rPr>
              <a:t>Read the scales and answer in your exercise book.</a:t>
            </a:r>
            <a:endParaRPr lang="en-GB" sz="1600" dirty="0">
              <a:solidFill>
                <a:srgbClr val="FF0000"/>
              </a:solidFill>
              <a:latin typeface="Comic Sans MS" panose="030F0702030302020204" pitchFamily="66" charset="0"/>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978331" y="1447239"/>
            <a:ext cx="6531428" cy="2745938"/>
          </a:xfrm>
          <a:prstGeom prst="rect">
            <a:avLst/>
          </a:prstGeom>
        </p:spPr>
      </p:pic>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2978331" y="4428308"/>
            <a:ext cx="6531428" cy="2404918"/>
          </a:xfrm>
          <a:prstGeom prst="rect">
            <a:avLst/>
          </a:prstGeom>
        </p:spPr>
      </p:pic>
      <p:sp>
        <p:nvSpPr>
          <p:cNvPr id="9" name="TextBox 8"/>
          <p:cNvSpPr txBox="1"/>
          <p:nvPr/>
        </p:nvSpPr>
        <p:spPr>
          <a:xfrm>
            <a:off x="2573382" y="1447239"/>
            <a:ext cx="288862" cy="369332"/>
          </a:xfrm>
          <a:prstGeom prst="rect">
            <a:avLst/>
          </a:prstGeom>
          <a:solidFill>
            <a:srgbClr val="FFFF00"/>
          </a:solidFill>
        </p:spPr>
        <p:txBody>
          <a:bodyPr wrap="none" rtlCol="0">
            <a:spAutoFit/>
          </a:bodyPr>
          <a:lstStyle/>
          <a:p>
            <a:r>
              <a:rPr lang="en-GB" dirty="0" smtClean="0"/>
              <a:t>1</a:t>
            </a:r>
            <a:endParaRPr lang="en-GB" dirty="0"/>
          </a:p>
        </p:txBody>
      </p:sp>
      <p:sp>
        <p:nvSpPr>
          <p:cNvPr id="10" name="TextBox 9"/>
          <p:cNvSpPr txBox="1"/>
          <p:nvPr/>
        </p:nvSpPr>
        <p:spPr>
          <a:xfrm>
            <a:off x="6814457" y="1459350"/>
            <a:ext cx="303288" cy="369332"/>
          </a:xfrm>
          <a:prstGeom prst="rect">
            <a:avLst/>
          </a:prstGeom>
          <a:solidFill>
            <a:srgbClr val="FFFF00"/>
          </a:solidFill>
        </p:spPr>
        <p:txBody>
          <a:bodyPr wrap="none" rtlCol="0">
            <a:spAutoFit/>
          </a:bodyPr>
          <a:lstStyle/>
          <a:p>
            <a:r>
              <a:rPr lang="en-GB" dirty="0"/>
              <a:t>2</a:t>
            </a:r>
            <a:endParaRPr lang="en-GB" dirty="0"/>
          </a:p>
        </p:txBody>
      </p:sp>
      <p:sp>
        <p:nvSpPr>
          <p:cNvPr id="11" name="TextBox 10"/>
          <p:cNvSpPr txBox="1"/>
          <p:nvPr/>
        </p:nvSpPr>
        <p:spPr>
          <a:xfrm>
            <a:off x="2651759" y="4427356"/>
            <a:ext cx="288862" cy="369332"/>
          </a:xfrm>
          <a:prstGeom prst="rect">
            <a:avLst/>
          </a:prstGeom>
          <a:solidFill>
            <a:srgbClr val="FFFF00"/>
          </a:solidFill>
        </p:spPr>
        <p:txBody>
          <a:bodyPr wrap="none" rtlCol="0">
            <a:spAutoFit/>
          </a:bodyPr>
          <a:lstStyle/>
          <a:p>
            <a:r>
              <a:rPr lang="en-GB" dirty="0"/>
              <a:t>3</a:t>
            </a:r>
            <a:endParaRPr lang="en-GB" dirty="0"/>
          </a:p>
        </p:txBody>
      </p:sp>
      <p:sp>
        <p:nvSpPr>
          <p:cNvPr id="12" name="TextBox 11"/>
          <p:cNvSpPr txBox="1"/>
          <p:nvPr/>
        </p:nvSpPr>
        <p:spPr>
          <a:xfrm>
            <a:off x="6814457" y="4452530"/>
            <a:ext cx="303288" cy="369332"/>
          </a:xfrm>
          <a:prstGeom prst="rect">
            <a:avLst/>
          </a:prstGeom>
          <a:solidFill>
            <a:srgbClr val="FFFF00"/>
          </a:solidFill>
        </p:spPr>
        <p:txBody>
          <a:bodyPr wrap="none" rtlCol="0">
            <a:spAutoFit/>
          </a:bodyPr>
          <a:lstStyle/>
          <a:p>
            <a:r>
              <a:rPr lang="en-GB" dirty="0"/>
              <a:t>4</a:t>
            </a:r>
            <a:endParaRPr lang="en-GB" dirty="0"/>
          </a:p>
        </p:txBody>
      </p:sp>
    </p:spTree>
    <p:extLst>
      <p:ext uri="{BB962C8B-B14F-4D97-AF65-F5344CB8AC3E}">
        <p14:creationId xmlns:p14="http://schemas.microsoft.com/office/powerpoint/2010/main" val="3087532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3569" t="21011" r="18584" b="15178"/>
          <a:stretch/>
        </p:blipFill>
        <p:spPr bwMode="auto">
          <a:xfrm>
            <a:off x="2059259" y="484685"/>
            <a:ext cx="2486615" cy="2663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cxnSp>
        <p:nvCxnSpPr>
          <p:cNvPr id="3" name="Straight Arrow Connector 2"/>
          <p:cNvCxnSpPr/>
          <p:nvPr/>
        </p:nvCxnSpPr>
        <p:spPr>
          <a:xfrm flipV="1">
            <a:off x="3302566" y="1367836"/>
            <a:ext cx="607673" cy="46164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5" name="Picture 4"/>
          <p:cNvPicPr/>
          <p:nvPr/>
        </p:nvPicPr>
        <p:blipFill rotWithShape="1">
          <a:blip r:embed="rId2">
            <a:extLst>
              <a:ext uri="{28A0092B-C50C-407E-A947-70E740481C1C}">
                <a14:useLocalDpi xmlns:a14="http://schemas.microsoft.com/office/drawing/2010/main" val="0"/>
              </a:ext>
            </a:extLst>
          </a:blip>
          <a:srcRect l="13569" t="21011" r="18584" b="15178"/>
          <a:stretch/>
        </p:blipFill>
        <p:spPr bwMode="auto">
          <a:xfrm>
            <a:off x="5153546" y="484685"/>
            <a:ext cx="2486615" cy="2663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cxnSp>
        <p:nvCxnSpPr>
          <p:cNvPr id="6" name="Straight Arrow Connector 5"/>
          <p:cNvCxnSpPr/>
          <p:nvPr/>
        </p:nvCxnSpPr>
        <p:spPr>
          <a:xfrm flipV="1">
            <a:off x="6396853" y="1789611"/>
            <a:ext cx="761593" cy="2680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2" name="Picture 11"/>
          <p:cNvPicPr/>
          <p:nvPr/>
        </p:nvPicPr>
        <p:blipFill rotWithShape="1">
          <a:blip r:embed="rId2">
            <a:extLst>
              <a:ext uri="{28A0092B-C50C-407E-A947-70E740481C1C}">
                <a14:useLocalDpi xmlns:a14="http://schemas.microsoft.com/office/drawing/2010/main" val="0"/>
              </a:ext>
            </a:extLst>
          </a:blip>
          <a:srcRect l="13569" t="21011" r="18584" b="15178"/>
          <a:stretch/>
        </p:blipFill>
        <p:spPr bwMode="auto">
          <a:xfrm>
            <a:off x="8247833" y="471281"/>
            <a:ext cx="2486615" cy="2663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cxnSp>
        <p:nvCxnSpPr>
          <p:cNvPr id="13" name="Straight Arrow Connector 12"/>
          <p:cNvCxnSpPr/>
          <p:nvPr/>
        </p:nvCxnSpPr>
        <p:spPr>
          <a:xfrm flipH="1" flipV="1">
            <a:off x="8883468" y="1463041"/>
            <a:ext cx="607672" cy="3664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1711234" y="587829"/>
            <a:ext cx="288862" cy="369332"/>
          </a:xfrm>
          <a:prstGeom prst="rect">
            <a:avLst/>
          </a:prstGeom>
          <a:noFill/>
        </p:spPr>
        <p:txBody>
          <a:bodyPr wrap="none" rtlCol="0">
            <a:spAutoFit/>
          </a:bodyPr>
          <a:lstStyle/>
          <a:p>
            <a:r>
              <a:rPr lang="en-GB" dirty="0" smtClean="0"/>
              <a:t>1</a:t>
            </a:r>
            <a:endParaRPr lang="en-GB" dirty="0"/>
          </a:p>
        </p:txBody>
      </p:sp>
      <p:sp>
        <p:nvSpPr>
          <p:cNvPr id="18" name="TextBox 17"/>
          <p:cNvSpPr txBox="1"/>
          <p:nvPr/>
        </p:nvSpPr>
        <p:spPr>
          <a:xfrm>
            <a:off x="4680632" y="587829"/>
            <a:ext cx="303288" cy="369332"/>
          </a:xfrm>
          <a:prstGeom prst="rect">
            <a:avLst/>
          </a:prstGeom>
          <a:noFill/>
        </p:spPr>
        <p:txBody>
          <a:bodyPr wrap="none" rtlCol="0">
            <a:spAutoFit/>
          </a:bodyPr>
          <a:lstStyle/>
          <a:p>
            <a:r>
              <a:rPr lang="en-GB" dirty="0"/>
              <a:t>2</a:t>
            </a:r>
          </a:p>
        </p:txBody>
      </p:sp>
      <p:sp>
        <p:nvSpPr>
          <p:cNvPr id="19" name="TextBox 18"/>
          <p:cNvSpPr txBox="1"/>
          <p:nvPr/>
        </p:nvSpPr>
        <p:spPr>
          <a:xfrm>
            <a:off x="7809787" y="538723"/>
            <a:ext cx="288862" cy="369332"/>
          </a:xfrm>
          <a:prstGeom prst="rect">
            <a:avLst/>
          </a:prstGeom>
          <a:noFill/>
        </p:spPr>
        <p:txBody>
          <a:bodyPr wrap="none" rtlCol="0">
            <a:spAutoFit/>
          </a:bodyPr>
          <a:lstStyle/>
          <a:p>
            <a:r>
              <a:rPr lang="en-GB" dirty="0" smtClean="0"/>
              <a:t>3</a:t>
            </a:r>
            <a:endParaRPr lang="en-GB" dirty="0"/>
          </a:p>
        </p:txBody>
      </p:sp>
      <p:sp>
        <p:nvSpPr>
          <p:cNvPr id="20" name="TextBox 19"/>
          <p:cNvSpPr txBox="1"/>
          <p:nvPr/>
        </p:nvSpPr>
        <p:spPr>
          <a:xfrm>
            <a:off x="2716520" y="3285750"/>
            <a:ext cx="1172091" cy="369332"/>
          </a:xfrm>
          <a:prstGeom prst="rect">
            <a:avLst/>
          </a:prstGeom>
          <a:noFill/>
        </p:spPr>
        <p:txBody>
          <a:bodyPr wrap="square" rtlCol="0">
            <a:spAutoFit/>
          </a:bodyPr>
          <a:lstStyle/>
          <a:p>
            <a:r>
              <a:rPr lang="en-GB" dirty="0" smtClean="0"/>
              <a:t> _______</a:t>
            </a:r>
            <a:endParaRPr lang="en-GB" dirty="0"/>
          </a:p>
        </p:txBody>
      </p:sp>
      <p:sp>
        <p:nvSpPr>
          <p:cNvPr id="21" name="TextBox 20"/>
          <p:cNvSpPr txBox="1"/>
          <p:nvPr/>
        </p:nvSpPr>
        <p:spPr>
          <a:xfrm>
            <a:off x="5814814" y="3338052"/>
            <a:ext cx="1128835" cy="369332"/>
          </a:xfrm>
          <a:prstGeom prst="rect">
            <a:avLst/>
          </a:prstGeom>
          <a:noFill/>
        </p:spPr>
        <p:txBody>
          <a:bodyPr wrap="none" rtlCol="0">
            <a:spAutoFit/>
          </a:bodyPr>
          <a:lstStyle/>
          <a:p>
            <a:r>
              <a:rPr lang="en-GB" dirty="0" smtClean="0"/>
              <a:t> ________</a:t>
            </a:r>
            <a:endParaRPr lang="en-GB" dirty="0"/>
          </a:p>
        </p:txBody>
      </p:sp>
      <p:sp>
        <p:nvSpPr>
          <p:cNvPr id="22" name="TextBox 21"/>
          <p:cNvSpPr txBox="1"/>
          <p:nvPr/>
        </p:nvSpPr>
        <p:spPr>
          <a:xfrm>
            <a:off x="9031882" y="3353988"/>
            <a:ext cx="1128835" cy="369332"/>
          </a:xfrm>
          <a:prstGeom prst="rect">
            <a:avLst/>
          </a:prstGeom>
          <a:noFill/>
        </p:spPr>
        <p:txBody>
          <a:bodyPr wrap="none" rtlCol="0">
            <a:spAutoFit/>
          </a:bodyPr>
          <a:lstStyle/>
          <a:p>
            <a:r>
              <a:rPr lang="en-GB" dirty="0" smtClean="0"/>
              <a:t> ________</a:t>
            </a:r>
            <a:endParaRPr lang="en-GB" dirty="0"/>
          </a:p>
        </p:txBody>
      </p:sp>
      <p:sp>
        <p:nvSpPr>
          <p:cNvPr id="23" name="TextBox 22"/>
          <p:cNvSpPr txBox="1"/>
          <p:nvPr/>
        </p:nvSpPr>
        <p:spPr>
          <a:xfrm>
            <a:off x="1843927" y="58664"/>
            <a:ext cx="9927718" cy="400110"/>
          </a:xfrm>
          <a:prstGeom prst="rect">
            <a:avLst/>
          </a:prstGeom>
          <a:solidFill>
            <a:srgbClr val="FFFF00"/>
          </a:solidFill>
        </p:spPr>
        <p:txBody>
          <a:bodyPr wrap="none" rtlCol="0">
            <a:spAutoFit/>
          </a:bodyPr>
          <a:lstStyle/>
          <a:p>
            <a:r>
              <a:rPr lang="en-GB" sz="2000" dirty="0" smtClean="0">
                <a:latin typeface="Comic Sans MS" panose="030F0702030302020204" pitchFamily="66" charset="0"/>
              </a:rPr>
              <a:t>DAY 2 MOON TASK Read the scales and write the answers in your exercise book.</a:t>
            </a:r>
            <a:endParaRPr lang="en-GB" sz="2000" dirty="0">
              <a:latin typeface="Comic Sans MS" panose="030F0702030302020204" pitchFamily="66" charset="0"/>
            </a:endParaRPr>
          </a:p>
        </p:txBody>
      </p:sp>
      <p:pic>
        <p:nvPicPr>
          <p:cNvPr id="24" name="Picture 23"/>
          <p:cNvPicPr/>
          <p:nvPr/>
        </p:nvPicPr>
        <p:blipFill rotWithShape="1">
          <a:blip r:embed="rId2">
            <a:extLst>
              <a:ext uri="{28A0092B-C50C-407E-A947-70E740481C1C}">
                <a14:useLocalDpi xmlns:a14="http://schemas.microsoft.com/office/drawing/2010/main" val="0"/>
              </a:ext>
            </a:extLst>
          </a:blip>
          <a:srcRect l="13569" t="21011" r="18584" b="15178"/>
          <a:stretch/>
        </p:blipFill>
        <p:spPr bwMode="auto">
          <a:xfrm>
            <a:off x="8352991" y="3893800"/>
            <a:ext cx="2486615" cy="2663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25" name="Picture 24"/>
          <p:cNvPicPr/>
          <p:nvPr/>
        </p:nvPicPr>
        <p:blipFill rotWithShape="1">
          <a:blip r:embed="rId2">
            <a:extLst>
              <a:ext uri="{28A0092B-C50C-407E-A947-70E740481C1C}">
                <a14:useLocalDpi xmlns:a14="http://schemas.microsoft.com/office/drawing/2010/main" val="0"/>
              </a:ext>
            </a:extLst>
          </a:blip>
          <a:srcRect l="13569" t="21011" r="18584" b="15178"/>
          <a:stretch/>
        </p:blipFill>
        <p:spPr bwMode="auto">
          <a:xfrm>
            <a:off x="5231922" y="3895588"/>
            <a:ext cx="2486615" cy="2663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26" name="Picture 25"/>
          <p:cNvPicPr/>
          <p:nvPr/>
        </p:nvPicPr>
        <p:blipFill rotWithShape="1">
          <a:blip r:embed="rId2">
            <a:extLst>
              <a:ext uri="{28A0092B-C50C-407E-A947-70E740481C1C}">
                <a14:useLocalDpi xmlns:a14="http://schemas.microsoft.com/office/drawing/2010/main" val="0"/>
              </a:ext>
            </a:extLst>
          </a:blip>
          <a:srcRect l="13569" t="21011" r="18584" b="15178"/>
          <a:stretch/>
        </p:blipFill>
        <p:spPr bwMode="auto">
          <a:xfrm>
            <a:off x="2110853" y="3807429"/>
            <a:ext cx="2486615" cy="2663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8" name="TextBox 27"/>
          <p:cNvSpPr txBox="1"/>
          <p:nvPr/>
        </p:nvSpPr>
        <p:spPr>
          <a:xfrm>
            <a:off x="1692283" y="4100037"/>
            <a:ext cx="303288" cy="369332"/>
          </a:xfrm>
          <a:prstGeom prst="rect">
            <a:avLst/>
          </a:prstGeom>
          <a:noFill/>
        </p:spPr>
        <p:txBody>
          <a:bodyPr wrap="none" rtlCol="0">
            <a:spAutoFit/>
          </a:bodyPr>
          <a:lstStyle/>
          <a:p>
            <a:r>
              <a:rPr lang="en-GB" dirty="0"/>
              <a:t>4</a:t>
            </a:r>
          </a:p>
        </p:txBody>
      </p:sp>
      <p:sp>
        <p:nvSpPr>
          <p:cNvPr id="29" name="TextBox 28"/>
          <p:cNvSpPr txBox="1"/>
          <p:nvPr/>
        </p:nvSpPr>
        <p:spPr>
          <a:xfrm>
            <a:off x="4763051" y="4100037"/>
            <a:ext cx="295274" cy="369332"/>
          </a:xfrm>
          <a:prstGeom prst="rect">
            <a:avLst/>
          </a:prstGeom>
          <a:noFill/>
        </p:spPr>
        <p:txBody>
          <a:bodyPr wrap="none" rtlCol="0">
            <a:spAutoFit/>
          </a:bodyPr>
          <a:lstStyle/>
          <a:p>
            <a:r>
              <a:rPr lang="en-GB" dirty="0" smtClean="0"/>
              <a:t>5</a:t>
            </a:r>
            <a:endParaRPr lang="en-GB" dirty="0"/>
          </a:p>
        </p:txBody>
      </p:sp>
      <p:sp>
        <p:nvSpPr>
          <p:cNvPr id="30" name="TextBox 29"/>
          <p:cNvSpPr txBox="1"/>
          <p:nvPr/>
        </p:nvSpPr>
        <p:spPr>
          <a:xfrm>
            <a:off x="7884121" y="4031422"/>
            <a:ext cx="306494" cy="369332"/>
          </a:xfrm>
          <a:prstGeom prst="rect">
            <a:avLst/>
          </a:prstGeom>
          <a:noFill/>
        </p:spPr>
        <p:txBody>
          <a:bodyPr wrap="none" rtlCol="0">
            <a:spAutoFit/>
          </a:bodyPr>
          <a:lstStyle/>
          <a:p>
            <a:r>
              <a:rPr lang="en-GB" dirty="0" smtClean="0"/>
              <a:t>6</a:t>
            </a:r>
            <a:endParaRPr lang="en-GB" dirty="0"/>
          </a:p>
        </p:txBody>
      </p:sp>
      <p:cxnSp>
        <p:nvCxnSpPr>
          <p:cNvPr id="31" name="Straight Arrow Connector 30"/>
          <p:cNvCxnSpPr/>
          <p:nvPr/>
        </p:nvCxnSpPr>
        <p:spPr>
          <a:xfrm flipV="1">
            <a:off x="3354160" y="4883618"/>
            <a:ext cx="825954" cy="26681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6" name="Straight Arrow Connector 35"/>
          <p:cNvCxnSpPr/>
          <p:nvPr/>
        </p:nvCxnSpPr>
        <p:spPr>
          <a:xfrm flipH="1">
            <a:off x="6283233" y="5225532"/>
            <a:ext cx="191996" cy="93496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3" name="Straight Arrow Connector 42"/>
          <p:cNvCxnSpPr/>
          <p:nvPr/>
        </p:nvCxnSpPr>
        <p:spPr>
          <a:xfrm flipH="1">
            <a:off x="8826315" y="5236807"/>
            <a:ext cx="799668" cy="22444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5" name="TextBox 44"/>
          <p:cNvSpPr txBox="1"/>
          <p:nvPr/>
        </p:nvSpPr>
        <p:spPr>
          <a:xfrm>
            <a:off x="2738148" y="6491659"/>
            <a:ext cx="1172091" cy="369332"/>
          </a:xfrm>
          <a:prstGeom prst="rect">
            <a:avLst/>
          </a:prstGeom>
          <a:noFill/>
        </p:spPr>
        <p:txBody>
          <a:bodyPr wrap="square" rtlCol="0">
            <a:spAutoFit/>
          </a:bodyPr>
          <a:lstStyle/>
          <a:p>
            <a:r>
              <a:rPr lang="en-GB" dirty="0" smtClean="0"/>
              <a:t> _______</a:t>
            </a:r>
            <a:endParaRPr lang="en-GB" dirty="0"/>
          </a:p>
        </p:txBody>
      </p:sp>
      <p:sp>
        <p:nvSpPr>
          <p:cNvPr id="46" name="TextBox 45"/>
          <p:cNvSpPr txBox="1"/>
          <p:nvPr/>
        </p:nvSpPr>
        <p:spPr>
          <a:xfrm>
            <a:off x="5977812" y="6557263"/>
            <a:ext cx="1172091" cy="369332"/>
          </a:xfrm>
          <a:prstGeom prst="rect">
            <a:avLst/>
          </a:prstGeom>
          <a:noFill/>
        </p:spPr>
        <p:txBody>
          <a:bodyPr wrap="square" rtlCol="0">
            <a:spAutoFit/>
          </a:bodyPr>
          <a:lstStyle/>
          <a:p>
            <a:r>
              <a:rPr lang="en-GB" dirty="0" smtClean="0"/>
              <a:t> _______</a:t>
            </a:r>
            <a:endParaRPr lang="en-GB" dirty="0"/>
          </a:p>
        </p:txBody>
      </p:sp>
      <p:sp>
        <p:nvSpPr>
          <p:cNvPr id="47" name="TextBox 46"/>
          <p:cNvSpPr txBox="1"/>
          <p:nvPr/>
        </p:nvSpPr>
        <p:spPr>
          <a:xfrm>
            <a:off x="9183184" y="6542072"/>
            <a:ext cx="1172091" cy="369332"/>
          </a:xfrm>
          <a:prstGeom prst="rect">
            <a:avLst/>
          </a:prstGeom>
          <a:noFill/>
        </p:spPr>
        <p:txBody>
          <a:bodyPr wrap="square" rtlCol="0">
            <a:spAutoFit/>
          </a:bodyPr>
          <a:lstStyle/>
          <a:p>
            <a:r>
              <a:rPr lang="en-GB" dirty="0" smtClean="0"/>
              <a:t> _______</a:t>
            </a:r>
            <a:endParaRPr lang="en-GB" dirty="0"/>
          </a:p>
        </p:txBody>
      </p:sp>
    </p:spTree>
    <p:extLst>
      <p:ext uri="{BB962C8B-B14F-4D97-AF65-F5344CB8AC3E}">
        <p14:creationId xmlns:p14="http://schemas.microsoft.com/office/powerpoint/2010/main" val="9882158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39436</TotalTime>
  <Words>1086</Words>
  <Application>Microsoft Office PowerPoint</Application>
  <PresentationFormat>Widescreen</PresentationFormat>
  <Paragraphs>147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ArialNova</vt:lpstr>
      <vt:lpstr>Comic Sans MS</vt:lpstr>
      <vt:lpstr>Corbel</vt:lpstr>
      <vt:lpstr>Parallax</vt:lpstr>
      <vt:lpstr>Year 2 Mathematics week 4 beginning 18/5/20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2 Mathematics wk beg ___/4/20</dc:title>
  <dc:creator>Mrs Dalton</dc:creator>
  <cp:lastModifiedBy>Mrs Dalton</cp:lastModifiedBy>
  <cp:revision>150</cp:revision>
  <dcterms:created xsi:type="dcterms:W3CDTF">2020-04-02T07:27:52Z</dcterms:created>
  <dcterms:modified xsi:type="dcterms:W3CDTF">2020-05-13T20:30:09Z</dcterms:modified>
</cp:coreProperties>
</file>