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78" r:id="rId3"/>
    <p:sldId id="279" r:id="rId4"/>
    <p:sldId id="282" r:id="rId5"/>
    <p:sldId id="280" r:id="rId6"/>
    <p:sldId id="281" r:id="rId7"/>
    <p:sldId id="283" r:id="rId8"/>
    <p:sldId id="290" r:id="rId9"/>
    <p:sldId id="285" r:id="rId10"/>
    <p:sldId id="286" r:id="rId11"/>
    <p:sldId id="288" r:id="rId12"/>
    <p:sldId id="287" r:id="rId13"/>
    <p:sldId id="289" r:id="rId14"/>
    <p:sldId id="292" r:id="rId15"/>
    <p:sldId id="291" r:id="rId16"/>
    <p:sldId id="293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B7B5"/>
    <a:srgbClr val="FAF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92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896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656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72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133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44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425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2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2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76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62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58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28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54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F31-EE63-4F54-AFAD-93C8684099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3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0A9F31-EE63-4F54-AFAD-93C8684099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CA47CC-89C9-4603-A58A-FF47476AC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83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gfRVYPcfe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indergartenprintables.com/wp-content/uploads/2016/03/measure-the-line-worksheet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Year 2 Mathematics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4400" dirty="0" smtClean="0">
                <a:latin typeface="Comic Sans MS" panose="030F0702030302020204" pitchFamily="66" charset="0"/>
              </a:rPr>
              <a:t>week 5 beginning 1/6/20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Measurement Part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42" y="299440"/>
            <a:ext cx="1814286" cy="17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Noto Emoji Oreo 1f914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8" y="533400"/>
            <a:ext cx="1833282" cy="1833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3844" y="138545"/>
            <a:ext cx="8770120" cy="62478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DAY 3 </a:t>
            </a:r>
            <a:r>
              <a:rPr lang="en-GB" sz="3600" dirty="0" smtClean="0">
                <a:latin typeface="Comic Sans MS" panose="030F0702030302020204" pitchFamily="66" charset="0"/>
              </a:rPr>
              <a:t>TASKS</a:t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Do </a:t>
            </a:r>
            <a:r>
              <a:rPr lang="en-GB" sz="3600" dirty="0" smtClean="0">
                <a:latin typeface="Comic Sans MS" panose="030F0702030302020204" pitchFamily="66" charset="0"/>
              </a:rPr>
              <a:t>you remember using these symbols?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&lt;  =  &gt;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We can use these to compare weight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 and length too. </a:t>
            </a:r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&gt; - greater than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&lt; - less than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= - equal to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(THINK CROCODILE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the largest end is next to the largest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n</a:t>
            </a:r>
            <a:r>
              <a:rPr lang="en-GB" sz="3600" dirty="0" smtClean="0">
                <a:latin typeface="Comic Sans MS" panose="030F0702030302020204" pitchFamily="66" charset="0"/>
              </a:rPr>
              <a:t>umber or weight </a:t>
            </a:r>
            <a:r>
              <a:rPr lang="en-GB" sz="3600" dirty="0">
                <a:latin typeface="Comic Sans MS" panose="030F0702030302020204" pitchFamily="66" charset="0"/>
              </a:rPr>
              <a:t>o</a:t>
            </a:r>
            <a:r>
              <a:rPr lang="en-GB" sz="3600" dirty="0" smtClean="0">
                <a:latin typeface="Comic Sans MS" panose="030F0702030302020204" pitchFamily="66" charset="0"/>
              </a:rPr>
              <a:t>r length)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338" y="4028210"/>
            <a:ext cx="23907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106" y="959195"/>
            <a:ext cx="5567553" cy="5454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1310" y="128198"/>
            <a:ext cx="466025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DAY 3 Clouds sheet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Copy sentences into your books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535" y="1419367"/>
            <a:ext cx="4629196" cy="5145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2033" y="231135"/>
            <a:ext cx="7723589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DAY </a:t>
            </a:r>
            <a:r>
              <a:rPr lang="en-GB" sz="2000" dirty="0">
                <a:latin typeface="Comic Sans MS" panose="030F0702030302020204" pitchFamily="66" charset="0"/>
              </a:rPr>
              <a:t>3</a:t>
            </a:r>
            <a:r>
              <a:rPr lang="en-GB" sz="2000" dirty="0" smtClean="0">
                <a:latin typeface="Comic Sans MS" panose="030F0702030302020204" pitchFamily="66" charset="0"/>
              </a:rPr>
              <a:t> TASK Moons </a:t>
            </a:r>
            <a:r>
              <a:rPr lang="en-GB" sz="2000" dirty="0" smtClean="0">
                <a:latin typeface="Comic Sans MS" panose="030F0702030302020204" pitchFamily="66" charset="0"/>
              </a:rPr>
              <a:t>– copy and answer in your book using </a:t>
            </a:r>
            <a:r>
              <a:rPr lang="en-GB" sz="2000" dirty="0">
                <a:latin typeface="Comic Sans MS" panose="030F0702030302020204" pitchFamily="66" charset="0"/>
              </a:rPr>
              <a:t>&lt;  =  &gt;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Just remember that 1m (metre) = 100cm (centimetres)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838" y="527693"/>
            <a:ext cx="4477672" cy="6124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0979" y="127583"/>
            <a:ext cx="925766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DAY 3 TASK Stars –Just </a:t>
            </a:r>
            <a:r>
              <a:rPr lang="en-GB" sz="2000" dirty="0" smtClean="0">
                <a:latin typeface="Comic Sans MS" panose="030F0702030302020204" pitchFamily="66" charset="0"/>
              </a:rPr>
              <a:t>remember that 1m (metre) = 100cm (centimetres)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1169" y="264070"/>
            <a:ext cx="9740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Day </a:t>
            </a:r>
            <a:r>
              <a:rPr lang="en-GB" sz="4000" dirty="0" smtClean="0">
                <a:latin typeface="Comic Sans MS" panose="030F0702030302020204" pitchFamily="66" charset="0"/>
              </a:rPr>
              <a:t>4 </a:t>
            </a:r>
            <a:r>
              <a:rPr lang="en-GB" sz="4000" dirty="0" smtClean="0">
                <a:latin typeface="Comic Sans MS" panose="030F0702030302020204" pitchFamily="66" charset="0"/>
              </a:rPr>
              <a:t>Starter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Have a go at this NUMBER OF THE DAY </a:t>
            </a:r>
            <a:r>
              <a:rPr lang="en-GB" sz="1400" dirty="0" smtClean="0">
                <a:latin typeface="Comic Sans MS" panose="030F0702030302020204" pitchFamily="66" charset="0"/>
              </a:rPr>
              <a:t>ACTIVITY on the sheet or </a:t>
            </a:r>
            <a:r>
              <a:rPr lang="en-GB" sz="1400" dirty="0" smtClean="0">
                <a:latin typeface="Comic Sans MS" panose="030F0702030302020204" pitchFamily="66" charset="0"/>
              </a:rPr>
              <a:t>in your exercise book! 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960" y="1187400"/>
            <a:ext cx="5387400" cy="5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346" y="271290"/>
            <a:ext cx="6913418" cy="61598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4987" y="1150761"/>
            <a:ext cx="2972395" cy="221599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Day </a:t>
            </a:r>
            <a:r>
              <a:rPr lang="en-GB" sz="4000" dirty="0" smtClean="0">
                <a:latin typeface="Comic Sans MS" panose="030F0702030302020204" pitchFamily="66" charset="0"/>
              </a:rPr>
              <a:t>4 Task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r>
              <a:rPr lang="en-GB" sz="1400" dirty="0" smtClean="0">
                <a:latin typeface="Comic Sans MS" panose="030F0702030302020204" pitchFamily="66" charset="0"/>
              </a:rPr>
              <a:t>Temperature is measured on a thermometer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 in degrees Celsius        </a:t>
            </a:r>
            <a:r>
              <a:rPr lang="en-GB" sz="1400" dirty="0" smtClean="0">
                <a:latin typeface="Corbel" panose="020B0503020204020204" pitchFamily="34" charset="0"/>
              </a:rPr>
              <a:t>°C</a:t>
            </a:r>
          </a:p>
          <a:p>
            <a:endParaRPr lang="en-GB" sz="1400" dirty="0">
              <a:latin typeface="Corbel" panose="020B0503020204020204" pitchFamily="34" charset="0"/>
            </a:endParaRPr>
          </a:p>
          <a:p>
            <a:r>
              <a:rPr lang="en-GB" sz="1400" dirty="0" smtClean="0">
                <a:latin typeface="Corbel" panose="020B0503020204020204" pitchFamily="34" charset="0"/>
              </a:rPr>
              <a:t>Read the scales on these thermometers and write in your book or on the sheet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669" y="675975"/>
            <a:ext cx="4642440" cy="6182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781591">
            <a:off x="69807" y="720194"/>
            <a:ext cx="5156151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It’s Friday – let’s do some baking. If you haven’t got flour you could make anything! You could even weigh mud and stones and make a mud cake for fun (NOT TO EAT) or weigh birdseed and lard  and make a bird cake.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2109" y="4308764"/>
            <a:ext cx="316144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Whilst it is baking answer these</a:t>
            </a:r>
          </a:p>
          <a:p>
            <a:r>
              <a:rPr lang="en-GB" dirty="0" smtClean="0"/>
              <a:t>questions on the next slide…..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155398" y="189868"/>
            <a:ext cx="2972395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Day </a:t>
            </a:r>
            <a:r>
              <a:rPr lang="en-GB" sz="4000" dirty="0">
                <a:latin typeface="Comic Sans MS" panose="030F0702030302020204" pitchFamily="66" charset="0"/>
              </a:rPr>
              <a:t>5</a:t>
            </a:r>
            <a:r>
              <a:rPr lang="en-GB" sz="4000" dirty="0" smtClean="0">
                <a:latin typeface="Comic Sans MS" panose="030F0702030302020204" pitchFamily="66" charset="0"/>
              </a:rPr>
              <a:t> Task</a:t>
            </a:r>
            <a:endParaRPr lang="en-GB" sz="4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8268"/>
          <a:stretch/>
        </p:blipFill>
        <p:spPr>
          <a:xfrm>
            <a:off x="1483518" y="1163782"/>
            <a:ext cx="7092446" cy="4821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1600" y="872837"/>
            <a:ext cx="2520242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Answer these questions</a:t>
            </a:r>
          </a:p>
          <a:p>
            <a:r>
              <a:rPr lang="en-GB" dirty="0"/>
              <a:t>i</a:t>
            </a:r>
            <a:r>
              <a:rPr lang="en-GB" dirty="0" smtClean="0"/>
              <a:t>n your book or just</a:t>
            </a:r>
          </a:p>
          <a:p>
            <a:r>
              <a:rPr lang="en-GB" dirty="0"/>
              <a:t>d</a:t>
            </a:r>
            <a:r>
              <a:rPr lang="en-GB" dirty="0" smtClean="0"/>
              <a:t>iscuss the answers with</a:t>
            </a:r>
          </a:p>
          <a:p>
            <a:r>
              <a:rPr lang="en-GB" dirty="0"/>
              <a:t>a</a:t>
            </a:r>
            <a:r>
              <a:rPr lang="en-GB" dirty="0" smtClean="0"/>
              <a:t>n adult.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00416" y="303496"/>
            <a:ext cx="607074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Day </a:t>
            </a:r>
            <a:r>
              <a:rPr lang="en-GB" sz="4000" dirty="0">
                <a:latin typeface="Comic Sans MS" panose="030F0702030302020204" pitchFamily="66" charset="0"/>
              </a:rPr>
              <a:t>5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smtClean="0">
                <a:latin typeface="Comic Sans MS" panose="030F0702030302020204" pitchFamily="66" charset="0"/>
              </a:rPr>
              <a:t>Task continued..</a:t>
            </a:r>
            <a:endParaRPr lang="en-GB" sz="4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9096" y="388761"/>
            <a:ext cx="97405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Day 1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>
                <a:latin typeface="Comic Sans MS" panose="030F0702030302020204" pitchFamily="66" charset="0"/>
              </a:rPr>
              <a:t>Starter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Remember </a:t>
            </a:r>
            <a:r>
              <a:rPr lang="en-GB" sz="4000" dirty="0">
                <a:latin typeface="Comic Sans MS" panose="030F0702030302020204" pitchFamily="66" charset="0"/>
              </a:rPr>
              <a:t>the 5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>
                <a:latin typeface="Comic Sans MS" panose="030F0702030302020204" pitchFamily="66" charset="0"/>
              </a:rPr>
              <a:t>x </a:t>
            </a:r>
            <a:r>
              <a:rPr lang="en-GB" sz="4000" dirty="0" smtClean="0">
                <a:latin typeface="Comic Sans MS" panose="030F0702030302020204" pitchFamily="66" charset="0"/>
              </a:rPr>
              <a:t>table ?</a:t>
            </a:r>
          </a:p>
        </p:txBody>
      </p:sp>
      <p:pic>
        <p:nvPicPr>
          <p:cNvPr id="4" name="Picture 3" descr="Salty Sandbox: 2011.0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394">
            <a:off x="1782563" y="1901614"/>
            <a:ext cx="1623297" cy="2538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23" y="692167"/>
            <a:ext cx="2504520" cy="5419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5913" y="2053433"/>
            <a:ext cx="571182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Chant it! Sing it! March to it!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4211" y="5029200"/>
            <a:ext cx="4906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 could sing along to the YouTube 5x table song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990134" y="5952530"/>
            <a:ext cx="4905445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  <a:hlinkClick r:id="rId4"/>
              </a:rPr>
              <a:t>https://</a:t>
            </a:r>
            <a:r>
              <a:rPr lang="en-GB" dirty="0" smtClean="0">
                <a:solidFill>
                  <a:srgbClr val="00B0F0"/>
                </a:solidFill>
                <a:hlinkClick r:id="rId4"/>
              </a:rPr>
              <a:t>www.youtube.com/watch?v=gfRVYPcfecE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1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1" y="861101"/>
            <a:ext cx="4950823" cy="3471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735" y="3211502"/>
            <a:ext cx="4950823" cy="3646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0677" y="153215"/>
            <a:ext cx="4567276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How to use a ruler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8413" y="1112971"/>
            <a:ext cx="5442516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There are 10 millimetres (10 mm) in 1 centimetre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(1cm)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There are 100cm in 1 metre (1m)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21" y="728081"/>
            <a:ext cx="4530180" cy="6106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28023" y="3781282"/>
            <a:ext cx="6312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Extra Challenge! (IF you have a printer)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You </a:t>
            </a:r>
            <a:r>
              <a:rPr lang="en-GB" dirty="0" smtClean="0">
                <a:solidFill>
                  <a:srgbClr val="FF0000"/>
                </a:solidFill>
              </a:rPr>
              <a:t>could also print off </a:t>
            </a:r>
            <a:r>
              <a:rPr lang="en-GB" dirty="0" smtClean="0">
                <a:solidFill>
                  <a:srgbClr val="FF0000"/>
                </a:solidFill>
              </a:rPr>
              <a:t>this measuring </a:t>
            </a:r>
            <a:r>
              <a:rPr lang="en-GB" dirty="0" smtClean="0">
                <a:solidFill>
                  <a:srgbClr val="FF0000"/>
                </a:solidFill>
              </a:rPr>
              <a:t>sheet by clicking </a:t>
            </a:r>
            <a:r>
              <a:rPr lang="en-GB" dirty="0" smtClean="0">
                <a:solidFill>
                  <a:srgbClr val="FF0000"/>
                </a:solidFill>
                <a:hlinkClick r:id="rId3"/>
              </a:rPr>
              <a:t>here</a:t>
            </a:r>
            <a:r>
              <a:rPr lang="en-GB" dirty="0" smtClean="0">
                <a:solidFill>
                  <a:srgbClr val="FF0000"/>
                </a:solidFill>
              </a:rPr>
              <a:t> and</a:t>
            </a:r>
          </a:p>
          <a:p>
            <a:r>
              <a:rPr lang="en-GB" dirty="0">
                <a:solidFill>
                  <a:srgbClr val="FF0000"/>
                </a:solidFill>
              </a:rPr>
              <a:t>m</a:t>
            </a:r>
            <a:r>
              <a:rPr lang="en-GB" dirty="0" smtClean="0">
                <a:solidFill>
                  <a:srgbClr val="FF0000"/>
                </a:solidFill>
              </a:rPr>
              <a:t>easure </a:t>
            </a:r>
            <a:r>
              <a:rPr lang="en-GB" dirty="0" smtClean="0">
                <a:solidFill>
                  <a:srgbClr val="FF0000"/>
                </a:solidFill>
              </a:rPr>
              <a:t>the printed </a:t>
            </a:r>
            <a:r>
              <a:rPr lang="en-GB" dirty="0" smtClean="0">
                <a:solidFill>
                  <a:srgbClr val="FF0000"/>
                </a:solidFill>
              </a:rPr>
              <a:t>lines with a ruler.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8023" y="1446842"/>
            <a:ext cx="554029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Make sure you use centimetres cm on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y</a:t>
            </a:r>
            <a:r>
              <a:rPr lang="en-GB" sz="2400" dirty="0" smtClean="0">
                <a:latin typeface="Comic Sans MS" panose="030F0702030302020204" pitchFamily="66" charset="0"/>
              </a:rPr>
              <a:t>our ruler when you draw the lines.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(NOT inches)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7668" y="14671"/>
            <a:ext cx="589134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Day 1 Task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Let’s practise using a ruler.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9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9096" y="388761"/>
            <a:ext cx="97405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Day </a:t>
            </a:r>
            <a:r>
              <a:rPr lang="en-GB" sz="4000" dirty="0" smtClean="0">
                <a:latin typeface="Comic Sans MS" panose="030F0702030302020204" pitchFamily="66" charset="0"/>
              </a:rPr>
              <a:t>2 </a:t>
            </a:r>
            <a:r>
              <a:rPr lang="en-GB" sz="4000" dirty="0">
                <a:latin typeface="Comic Sans MS" panose="030F0702030302020204" pitchFamily="66" charset="0"/>
              </a:rPr>
              <a:t>Starter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Practise the 5 x table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3737" y="1726229"/>
            <a:ext cx="10037491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Click the link below and choose 5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 table</a:t>
            </a:r>
          </a:p>
          <a:p>
            <a:r>
              <a:rPr lang="en-GB" sz="3200" dirty="0">
                <a:solidFill>
                  <a:srgbClr val="0070C0"/>
                </a:solidFill>
                <a:hlinkClick r:id="rId2"/>
              </a:rPr>
              <a:t>https://www.topmarks.co.uk/maths-games/hit-the-button</a:t>
            </a:r>
            <a:endParaRPr lang="en-GB" sz="3200" dirty="0">
              <a:solidFill>
                <a:srgbClr val="0070C0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OR answer the quick quiz below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3 </a:t>
            </a:r>
            <a:r>
              <a:rPr lang="en-GB" sz="3200" dirty="0" smtClean="0">
                <a:latin typeface="Comic Sans MS" panose="030F0702030302020204" pitchFamily="66" charset="0"/>
              </a:rPr>
              <a:t>x </a:t>
            </a:r>
            <a:r>
              <a:rPr lang="en-GB" sz="3200" dirty="0">
                <a:latin typeface="Comic Sans MS" panose="030F0702030302020204" pitchFamily="66" charset="0"/>
              </a:rPr>
              <a:t>5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=                          </a:t>
            </a:r>
            <a:r>
              <a:rPr lang="en-GB" sz="3200" dirty="0" smtClean="0">
                <a:latin typeface="Comic Sans MS" panose="030F0702030302020204" pitchFamily="66" charset="0"/>
              </a:rPr>
              <a:t>5 </a:t>
            </a:r>
            <a:r>
              <a:rPr lang="en-GB" sz="3200" dirty="0">
                <a:latin typeface="Comic Sans MS" panose="030F0702030302020204" pitchFamily="66" charset="0"/>
              </a:rPr>
              <a:t>x 7 =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9 x </a:t>
            </a:r>
            <a:r>
              <a:rPr lang="en-GB" sz="3200" dirty="0" smtClean="0">
                <a:latin typeface="Comic Sans MS" panose="030F0702030302020204" pitchFamily="66" charset="0"/>
              </a:rPr>
              <a:t>5 </a:t>
            </a:r>
            <a:r>
              <a:rPr lang="en-GB" sz="3200" dirty="0">
                <a:latin typeface="Comic Sans MS" panose="030F0702030302020204" pitchFamily="66" charset="0"/>
              </a:rPr>
              <a:t>=                          </a:t>
            </a:r>
            <a:r>
              <a:rPr lang="en-GB" sz="3200" dirty="0" smtClean="0">
                <a:latin typeface="Comic Sans MS" panose="030F0702030302020204" pitchFamily="66" charset="0"/>
              </a:rPr>
              <a:t>5 </a:t>
            </a:r>
            <a:r>
              <a:rPr lang="en-GB" sz="3200" dirty="0">
                <a:latin typeface="Comic Sans MS" panose="030F0702030302020204" pitchFamily="66" charset="0"/>
              </a:rPr>
              <a:t>x 4 =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4 x </a:t>
            </a:r>
            <a:r>
              <a:rPr lang="en-GB" sz="3200" dirty="0" smtClean="0">
                <a:latin typeface="Comic Sans MS" panose="030F0702030302020204" pitchFamily="66" charset="0"/>
              </a:rPr>
              <a:t>5 </a:t>
            </a:r>
            <a:r>
              <a:rPr lang="en-GB" sz="3200" dirty="0">
                <a:latin typeface="Comic Sans MS" panose="030F0702030302020204" pitchFamily="66" charset="0"/>
              </a:rPr>
              <a:t>=                          </a:t>
            </a:r>
            <a:r>
              <a:rPr lang="en-GB" sz="3200" dirty="0" smtClean="0">
                <a:latin typeface="Comic Sans MS" panose="030F0702030302020204" pitchFamily="66" charset="0"/>
              </a:rPr>
              <a:t>5 </a:t>
            </a:r>
            <a:r>
              <a:rPr lang="en-GB" sz="3200" dirty="0">
                <a:latin typeface="Comic Sans MS" panose="030F0702030302020204" pitchFamily="66" charset="0"/>
              </a:rPr>
              <a:t>x 2 =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2 x </a:t>
            </a:r>
            <a:r>
              <a:rPr lang="en-GB" sz="3200" dirty="0" smtClean="0">
                <a:latin typeface="Comic Sans MS" panose="030F0702030302020204" pitchFamily="66" charset="0"/>
              </a:rPr>
              <a:t>5 </a:t>
            </a:r>
            <a:r>
              <a:rPr lang="en-GB" sz="3200" dirty="0">
                <a:latin typeface="Comic Sans MS" panose="030F0702030302020204" pitchFamily="66" charset="0"/>
              </a:rPr>
              <a:t>=                          </a:t>
            </a:r>
            <a:r>
              <a:rPr lang="en-GB" sz="3200" dirty="0" smtClean="0">
                <a:latin typeface="Comic Sans MS" panose="030F0702030302020204" pitchFamily="66" charset="0"/>
              </a:rPr>
              <a:t>5 </a:t>
            </a:r>
            <a:r>
              <a:rPr lang="en-GB" sz="3200" dirty="0">
                <a:latin typeface="Comic Sans MS" panose="030F0702030302020204" pitchFamily="66" charset="0"/>
              </a:rPr>
              <a:t>x 6 =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8 x </a:t>
            </a:r>
            <a:r>
              <a:rPr lang="en-GB" sz="3200" dirty="0" smtClean="0">
                <a:latin typeface="Comic Sans MS" panose="030F0702030302020204" pitchFamily="66" charset="0"/>
              </a:rPr>
              <a:t>5 </a:t>
            </a:r>
            <a:r>
              <a:rPr lang="en-GB" sz="3200" dirty="0">
                <a:latin typeface="Comic Sans MS" panose="030F0702030302020204" pitchFamily="66" charset="0"/>
              </a:rPr>
              <a:t>=                          </a:t>
            </a:r>
            <a:r>
              <a:rPr lang="en-GB" sz="3200" dirty="0" smtClean="0">
                <a:latin typeface="Comic Sans MS" panose="030F0702030302020204" pitchFamily="66" charset="0"/>
              </a:rPr>
              <a:t>5 </a:t>
            </a:r>
            <a:r>
              <a:rPr lang="en-GB" sz="3200" dirty="0">
                <a:latin typeface="Comic Sans MS" panose="030F0702030302020204" pitchFamily="66" charset="0"/>
              </a:rPr>
              <a:t>x 12=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12x 5 </a:t>
            </a:r>
            <a:r>
              <a:rPr lang="en-GB" sz="3200" dirty="0">
                <a:latin typeface="Comic Sans MS" panose="030F0702030302020204" pitchFamily="66" charset="0"/>
              </a:rPr>
              <a:t>=                        </a:t>
            </a:r>
            <a:r>
              <a:rPr lang="en-GB" sz="3200" dirty="0" smtClean="0">
                <a:latin typeface="Comic Sans MS" panose="030F0702030302020204" pitchFamily="66" charset="0"/>
              </a:rPr>
              <a:t> 5 </a:t>
            </a:r>
            <a:r>
              <a:rPr lang="en-GB" sz="3200" dirty="0">
                <a:latin typeface="Comic Sans MS" panose="030F0702030302020204" pitchFamily="66" charset="0"/>
              </a:rPr>
              <a:t>x 11=</a:t>
            </a:r>
          </a:p>
          <a:p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526" y="744583"/>
            <a:ext cx="618150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Longer than, shorter than….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57" y="1685109"/>
            <a:ext cx="101777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Can you find and measure the length of some household objects </a:t>
            </a:r>
            <a:r>
              <a:rPr lang="en-GB" dirty="0" err="1" smtClean="0"/>
              <a:t>eg</a:t>
            </a:r>
            <a:r>
              <a:rPr lang="en-GB" dirty="0" smtClean="0"/>
              <a:t> hairbrush, toothbrush, spoon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Put them in order from the longest to the shortest.</a:t>
            </a:r>
          </a:p>
          <a:p>
            <a:endParaRPr lang="en-GB" dirty="0"/>
          </a:p>
          <a:p>
            <a:r>
              <a:rPr lang="en-GB" dirty="0" smtClean="0"/>
              <a:t>Look below at these objects . How would you order them from longest to shortest? (answers on next slide)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526" y="2885457"/>
            <a:ext cx="5472632" cy="37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7168" y="74266"/>
            <a:ext cx="58913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Day 2 Tasks</a:t>
            </a:r>
          </a:p>
        </p:txBody>
      </p:sp>
    </p:spTree>
    <p:extLst>
      <p:ext uri="{BB962C8B-B14F-4D97-AF65-F5344CB8AC3E}">
        <p14:creationId xmlns:p14="http://schemas.microsoft.com/office/powerpoint/2010/main" val="758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82" y="1"/>
            <a:ext cx="4396661" cy="3025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682" y="3708273"/>
            <a:ext cx="4396661" cy="2817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704441">
            <a:off x="7971308" y="444269"/>
            <a:ext cx="340990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When you have measured items it</a:t>
            </a:r>
          </a:p>
          <a:p>
            <a:r>
              <a:rPr lang="en-GB" dirty="0"/>
              <a:t>is easier to put them in order!</a:t>
            </a:r>
          </a:p>
        </p:txBody>
      </p:sp>
      <p:sp>
        <p:nvSpPr>
          <p:cNvPr id="6" name="Rectangle 5"/>
          <p:cNvSpPr/>
          <p:nvPr/>
        </p:nvSpPr>
        <p:spPr>
          <a:xfrm rot="20604367">
            <a:off x="2040474" y="3280010"/>
            <a:ext cx="359605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The metal spoon is the longest.</a:t>
            </a:r>
          </a:p>
          <a:p>
            <a:r>
              <a:rPr lang="en-GB" dirty="0" smtClean="0"/>
              <a:t>The stapler is the shortest.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85043" y="1408800"/>
            <a:ext cx="5982266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TASK 1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Using </a:t>
            </a:r>
            <a:r>
              <a:rPr lang="en-GB" sz="2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longer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en-GB" sz="2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shorter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complete these sentences in your book!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The wooden spoon  is _____ than the brush.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The stapler is _________ than the pen.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The brush is _______ than the  spoons but ________ than the pen.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7945" y="-67063"/>
            <a:ext cx="58913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Day 2 Tasks continued……</a:t>
            </a:r>
          </a:p>
        </p:txBody>
      </p:sp>
    </p:spTree>
    <p:extLst>
      <p:ext uri="{BB962C8B-B14F-4D97-AF65-F5344CB8AC3E}">
        <p14:creationId xmlns:p14="http://schemas.microsoft.com/office/powerpoint/2010/main" val="38323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555" y="672981"/>
            <a:ext cx="4618608" cy="61850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1845" y="275461"/>
            <a:ext cx="58913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Day 2 Tasks continued……</a:t>
            </a:r>
          </a:p>
        </p:txBody>
      </p:sp>
    </p:spTree>
    <p:extLst>
      <p:ext uri="{BB962C8B-B14F-4D97-AF65-F5344CB8AC3E}">
        <p14:creationId xmlns:p14="http://schemas.microsoft.com/office/powerpoint/2010/main" val="38753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9096" y="388761"/>
            <a:ext cx="9740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Day 3</a:t>
            </a:r>
            <a:r>
              <a:rPr lang="en-GB" sz="4000" dirty="0" smtClean="0">
                <a:latin typeface="Comic Sans MS" panose="030F0702030302020204" pitchFamily="66" charset="0"/>
              </a:rPr>
              <a:t> Starter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Have a go at this NUMBER OF THE DAY ACTIVITY in your exercise book! 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1452562"/>
            <a:ext cx="87153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56708</TotalTime>
  <Words>546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Comic Sans MS</vt:lpstr>
      <vt:lpstr>Corbel</vt:lpstr>
      <vt:lpstr>Parallax</vt:lpstr>
      <vt:lpstr>Year 2 Mathematics week 5 beginning 1/6/20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Mathematics wk beg ___/4/20</dc:title>
  <dc:creator>Mrs Dalton</dc:creator>
  <cp:lastModifiedBy>Mrs Dalton</cp:lastModifiedBy>
  <cp:revision>184</cp:revision>
  <dcterms:created xsi:type="dcterms:W3CDTF">2020-04-02T07:27:52Z</dcterms:created>
  <dcterms:modified xsi:type="dcterms:W3CDTF">2020-05-31T08:04:11Z</dcterms:modified>
</cp:coreProperties>
</file>