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4" r:id="rId1"/>
  </p:sldMasterIdLst>
  <p:sldIdLst>
    <p:sldId id="256" r:id="rId2"/>
    <p:sldId id="296" r:id="rId3"/>
    <p:sldId id="297" r:id="rId4"/>
    <p:sldId id="278" r:id="rId5"/>
    <p:sldId id="310" r:id="rId6"/>
    <p:sldId id="300" r:id="rId7"/>
    <p:sldId id="299" r:id="rId8"/>
    <p:sldId id="298" r:id="rId9"/>
    <p:sldId id="301" r:id="rId10"/>
    <p:sldId id="311" r:id="rId11"/>
    <p:sldId id="307" r:id="rId12"/>
    <p:sldId id="302" r:id="rId13"/>
    <p:sldId id="306" r:id="rId14"/>
    <p:sldId id="312" r:id="rId15"/>
    <p:sldId id="313" r:id="rId16"/>
    <p:sldId id="303" r:id="rId17"/>
    <p:sldId id="304" r:id="rId18"/>
    <p:sldId id="309" r:id="rId19"/>
    <p:sldId id="31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7B7B5"/>
    <a:srgbClr val="FAF9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0" autoAdjust="0"/>
    <p:restoredTop sz="94660"/>
  </p:normalViewPr>
  <p:slideViewPr>
    <p:cSldViewPr snapToGrid="0">
      <p:cViewPr varScale="1">
        <p:scale>
          <a:sx n="73" d="100"/>
          <a:sy n="73" d="100"/>
        </p:scale>
        <p:origin x="5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A9F31-EE63-4F54-AFAD-93C868409966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A47CC-89C9-4603-A58A-FF47476AC1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0342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A9F31-EE63-4F54-AFAD-93C868409966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A47CC-89C9-4603-A58A-FF47476AC1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4928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A9F31-EE63-4F54-AFAD-93C868409966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A47CC-89C9-4603-A58A-FF47476AC1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28964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A9F31-EE63-4F54-AFAD-93C868409966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A47CC-89C9-4603-A58A-FF47476AC1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46566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A9F31-EE63-4F54-AFAD-93C868409966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A47CC-89C9-4603-A58A-FF47476AC1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37231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A9F31-EE63-4F54-AFAD-93C868409966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A47CC-89C9-4603-A58A-FF47476AC1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81335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A9F31-EE63-4F54-AFAD-93C868409966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A47CC-89C9-4603-A58A-FF47476AC1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2447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A9F31-EE63-4F54-AFAD-93C868409966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A47CC-89C9-4603-A58A-FF47476AC1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44254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A9F31-EE63-4F54-AFAD-93C868409966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A47CC-89C9-4603-A58A-FF47476AC1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1263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A9F31-EE63-4F54-AFAD-93C868409966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53CA47CC-89C9-4603-A58A-FF47476AC1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3620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A9F31-EE63-4F54-AFAD-93C868409966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A47CC-89C9-4603-A58A-FF47476AC1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7765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A9F31-EE63-4F54-AFAD-93C868409966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A47CC-89C9-4603-A58A-FF47476AC1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0628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A9F31-EE63-4F54-AFAD-93C868409966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A47CC-89C9-4603-A58A-FF47476AC1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619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A9F31-EE63-4F54-AFAD-93C868409966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A47CC-89C9-4603-A58A-FF47476AC1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0580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A9F31-EE63-4F54-AFAD-93C868409966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A47CC-89C9-4603-A58A-FF47476AC1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3280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A9F31-EE63-4F54-AFAD-93C868409966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A47CC-89C9-4603-A58A-FF47476AC1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0549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A9F31-EE63-4F54-AFAD-93C868409966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A47CC-89C9-4603-A58A-FF47476AC1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2334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E0A9F31-EE63-4F54-AFAD-93C868409966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3CA47CC-89C9-4603-A58A-FF47476AC1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7837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  <p:sldLayoutId id="2147483846" r:id="rId12"/>
    <p:sldLayoutId id="2147483847" r:id="rId13"/>
    <p:sldLayoutId id="2147483848" r:id="rId14"/>
    <p:sldLayoutId id="2147483849" r:id="rId15"/>
    <p:sldLayoutId id="2147483850" r:id="rId16"/>
    <p:sldLayoutId id="214748385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Year 2 Mathematics</a:t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sz="4400" dirty="0" smtClean="0">
                <a:latin typeface="Comic Sans MS" panose="030F0702030302020204" pitchFamily="66" charset="0"/>
              </a:rPr>
              <a:t>week </a:t>
            </a:r>
            <a:r>
              <a:rPr lang="en-GB" sz="4400" dirty="0" smtClean="0">
                <a:latin typeface="Comic Sans MS" panose="030F0702030302020204" pitchFamily="66" charset="0"/>
              </a:rPr>
              <a:t>6 </a:t>
            </a:r>
            <a:r>
              <a:rPr lang="en-GB" sz="4400" dirty="0" smtClean="0">
                <a:latin typeface="Comic Sans MS" panose="030F0702030302020204" pitchFamily="66" charset="0"/>
              </a:rPr>
              <a:t>beginning </a:t>
            </a:r>
            <a:r>
              <a:rPr lang="en-GB" sz="4400" dirty="0" smtClean="0">
                <a:latin typeface="Comic Sans MS" panose="030F0702030302020204" pitchFamily="66" charset="0"/>
              </a:rPr>
              <a:t>8/6/20</a:t>
            </a:r>
            <a:endParaRPr lang="en-GB" sz="4400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GB" sz="5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Money</a:t>
            </a:r>
            <a:endParaRPr lang="en-GB" sz="54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342" y="299440"/>
            <a:ext cx="1814286" cy="1730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27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1372" y="822960"/>
            <a:ext cx="9342546" cy="4646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22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56000"/>
          <a:stretch/>
        </p:blipFill>
        <p:spPr>
          <a:xfrm>
            <a:off x="3232862" y="117566"/>
            <a:ext cx="5742060" cy="2808514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6972048"/>
              </p:ext>
            </p:extLst>
          </p:nvPr>
        </p:nvGraphicFramePr>
        <p:xfrm>
          <a:off x="2039892" y="2926080"/>
          <a:ext cx="8128000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3166">
                  <a:extLst>
                    <a:ext uri="{9D8B030D-6E8A-4147-A177-3AD203B41FA5}">
                      <a16:colId xmlns:a16="http://schemas.microsoft.com/office/drawing/2014/main" val="170829635"/>
                    </a:ext>
                  </a:extLst>
                </a:gridCol>
                <a:gridCol w="6384834">
                  <a:extLst>
                    <a:ext uri="{9D8B030D-6E8A-4147-A177-3AD203B41FA5}">
                      <a16:colId xmlns:a16="http://schemas.microsoft.com/office/drawing/2014/main" val="2947470966"/>
                    </a:ext>
                  </a:extLst>
                </a:gridCol>
              </a:tblGrid>
              <a:tr h="584721">
                <a:tc>
                  <a:txBody>
                    <a:bodyPr/>
                    <a:lstStyle/>
                    <a:p>
                      <a:r>
                        <a:rPr lang="en-GB" b="1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7p</a:t>
                      </a:r>
                      <a:endParaRPr lang="en-GB" b="1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 smtClean="0"/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1164412"/>
                  </a:ext>
                </a:extLst>
              </a:tr>
              <a:tr h="584721">
                <a:tc>
                  <a:txBody>
                    <a:bodyPr/>
                    <a:lstStyle/>
                    <a:p>
                      <a:r>
                        <a:rPr lang="en-GB" b="1" dirty="0" smtClean="0">
                          <a:latin typeface="Comic Sans MS" panose="030F0702030302020204" pitchFamily="66" charset="0"/>
                        </a:rPr>
                        <a:t>12p</a:t>
                      </a:r>
                      <a:endParaRPr lang="en-GB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 smtClean="0"/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7704612"/>
                  </a:ext>
                </a:extLst>
              </a:tr>
              <a:tr h="584721">
                <a:tc>
                  <a:txBody>
                    <a:bodyPr/>
                    <a:lstStyle/>
                    <a:p>
                      <a:r>
                        <a:rPr lang="en-GB" b="1" dirty="0" smtClean="0">
                          <a:latin typeface="Comic Sans MS" panose="030F0702030302020204" pitchFamily="66" charset="0"/>
                        </a:rPr>
                        <a:t>25p</a:t>
                      </a:r>
                      <a:endParaRPr lang="en-GB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 smtClean="0"/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5053422"/>
                  </a:ext>
                </a:extLst>
              </a:tr>
              <a:tr h="584721">
                <a:tc>
                  <a:txBody>
                    <a:bodyPr/>
                    <a:lstStyle/>
                    <a:p>
                      <a:r>
                        <a:rPr lang="en-GB" b="1" dirty="0" smtClean="0">
                          <a:latin typeface="Comic Sans MS" panose="030F0702030302020204" pitchFamily="66" charset="0"/>
                        </a:rPr>
                        <a:t>30p</a:t>
                      </a:r>
                      <a:endParaRPr lang="en-GB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 smtClean="0"/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0259665"/>
                  </a:ext>
                </a:extLst>
              </a:tr>
              <a:tr h="584721">
                <a:tc>
                  <a:txBody>
                    <a:bodyPr/>
                    <a:lstStyle/>
                    <a:p>
                      <a:r>
                        <a:rPr lang="en-GB" b="1" dirty="0" smtClean="0">
                          <a:latin typeface="Comic Sans MS" panose="030F0702030302020204" pitchFamily="66" charset="0"/>
                        </a:rPr>
                        <a:t>40p</a:t>
                      </a:r>
                      <a:endParaRPr lang="en-GB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 smtClean="0"/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1383443"/>
                  </a:ext>
                </a:extLst>
              </a:tr>
              <a:tr h="334126">
                <a:tc>
                  <a:txBody>
                    <a:bodyPr/>
                    <a:lstStyle/>
                    <a:p>
                      <a:endParaRPr lang="en-GB" b="1" dirty="0" smtClean="0"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GB" b="1" dirty="0" smtClean="0">
                          <a:latin typeface="Comic Sans MS" panose="030F0702030302020204" pitchFamily="66" charset="0"/>
                        </a:rPr>
                        <a:t>16p</a:t>
                      </a:r>
                      <a:endParaRPr lang="en-GB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935002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091749" y="475819"/>
            <a:ext cx="156164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Day 3 Clouds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2572" y="1247838"/>
            <a:ext cx="1590675" cy="10871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0425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9606" y="394614"/>
            <a:ext cx="4703685" cy="62674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72846" y="279876"/>
            <a:ext cx="1548822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Day 3 Moons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9358" y="394614"/>
            <a:ext cx="1018540" cy="9810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7526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31273" b="53613"/>
          <a:stretch/>
        </p:blipFill>
        <p:spPr>
          <a:xfrm>
            <a:off x="318784" y="1658982"/>
            <a:ext cx="7695278" cy="14857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29692" y="4794069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  <a:p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1892130"/>
              </p:ext>
            </p:extLst>
          </p:nvPr>
        </p:nvGraphicFramePr>
        <p:xfrm>
          <a:off x="4749074" y="2190928"/>
          <a:ext cx="7294880" cy="3700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94880">
                  <a:extLst>
                    <a:ext uri="{9D8B030D-6E8A-4147-A177-3AD203B41FA5}">
                      <a16:colId xmlns:a16="http://schemas.microsoft.com/office/drawing/2014/main" val="1860283900"/>
                    </a:ext>
                  </a:extLst>
                </a:gridCol>
              </a:tblGrid>
              <a:tr h="68165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Draw the least amount of coins for…</a:t>
                      </a:r>
                    </a:p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938629"/>
                  </a:ext>
                </a:extLst>
              </a:tr>
              <a:tr h="68165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58p</a:t>
                      </a:r>
                    </a:p>
                    <a:p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6432462"/>
                  </a:ext>
                </a:extLst>
              </a:tr>
              <a:tr h="389518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83p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5558847"/>
                  </a:ext>
                </a:extLst>
              </a:tr>
              <a:tr h="389518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£1 and 37p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9134854"/>
                  </a:ext>
                </a:extLst>
              </a:tr>
              <a:tr h="389518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£2 and 55p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5292376"/>
                  </a:ext>
                </a:extLst>
              </a:tr>
              <a:tr h="389518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£3 and 57p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8134979"/>
                  </a:ext>
                </a:extLst>
              </a:tr>
              <a:tr h="389518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95p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3044189"/>
                  </a:ext>
                </a:extLst>
              </a:tr>
              <a:tr h="389518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£4 and 95p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3421737"/>
                  </a:ext>
                </a:extLst>
              </a:tr>
            </a:tbl>
          </a:graphicData>
        </a:graphic>
      </p:graphicFrame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332" y="160607"/>
            <a:ext cx="1071155" cy="798620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496" y="130629"/>
            <a:ext cx="6682706" cy="134665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235440" y="559917"/>
            <a:ext cx="1479892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Day 3 Stars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37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53183" y="796834"/>
            <a:ext cx="1713931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Day 4 Starter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6891" y="1281112"/>
            <a:ext cx="6782583" cy="5491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24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9665" y="483326"/>
            <a:ext cx="10612176" cy="501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5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9842" y="836023"/>
            <a:ext cx="8431834" cy="55125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072846" y="279876"/>
            <a:ext cx="156164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Day 4 Clouds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9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8770" y="559525"/>
            <a:ext cx="4421641" cy="6341401"/>
          </a:xfrm>
          <a:prstGeom prst="rect">
            <a:avLst/>
          </a:prstGeom>
        </p:spPr>
      </p:pic>
      <p:pic>
        <p:nvPicPr>
          <p:cNvPr id="3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6033" y="1148850"/>
            <a:ext cx="1018540" cy="98107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8072846" y="279876"/>
            <a:ext cx="1548822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Day 4 Moons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730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727" y="0"/>
            <a:ext cx="5408022" cy="6697627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0" y="1991110"/>
            <a:ext cx="1479892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Day 4 Stars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9335" y="1079998"/>
            <a:ext cx="3508289" cy="518655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44254" y="509451"/>
            <a:ext cx="1138453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Challenge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772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30426" y="151366"/>
            <a:ext cx="6647974" cy="70788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sz="4000" dirty="0" smtClean="0">
                <a:latin typeface="Comic Sans MS" panose="030F0702030302020204" pitchFamily="66" charset="0"/>
              </a:rPr>
              <a:t>Day 5 Friday – the Fun Day</a:t>
            </a:r>
            <a:endParaRPr lang="en-GB" sz="4000" dirty="0"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0423" y="1698171"/>
            <a:ext cx="10432664" cy="440120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Today ask a grown up or older brother or sister to</a:t>
            </a:r>
          </a:p>
          <a:p>
            <a:r>
              <a:rPr lang="en-GB" sz="2800" dirty="0" smtClean="0">
                <a:latin typeface="Comic Sans MS" panose="030F0702030302020204" pitchFamily="66" charset="0"/>
              </a:rPr>
              <a:t> play shops with you!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Comic Sans MS" panose="030F0702030302020204" pitchFamily="66" charset="0"/>
              </a:rPr>
              <a:t>Put prices on some items in your ‘shop’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Comic Sans MS" panose="030F0702030302020204" pitchFamily="66" charset="0"/>
              </a:rPr>
              <a:t>Borrow some real coins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Comic Sans MS" panose="030F0702030302020204" pitchFamily="66" charset="0"/>
              </a:rPr>
              <a:t>Buy items from the shop and pay with the correct coins </a:t>
            </a:r>
          </a:p>
          <a:p>
            <a:r>
              <a:rPr lang="en-GB" sz="2800" dirty="0" smtClean="0">
                <a:latin typeface="Comic Sans MS" panose="030F0702030302020204" pitchFamily="66" charset="0"/>
              </a:rPr>
              <a:t>(if you have them) OR pay with more money and then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s</a:t>
            </a:r>
            <a:r>
              <a:rPr lang="en-GB" sz="2800" dirty="0" smtClean="0">
                <a:latin typeface="Comic Sans MS" panose="030F0702030302020204" pitchFamily="66" charset="0"/>
              </a:rPr>
              <a:t>ee if the shopkeeper can find the correct change.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Comic Sans MS" panose="030F0702030302020204" pitchFamily="66" charset="0"/>
              </a:rPr>
              <a:t>You could swap and be the shopkeeper and then you might 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h</a:t>
            </a:r>
            <a:r>
              <a:rPr lang="en-GB" sz="2800" dirty="0" smtClean="0">
                <a:latin typeface="Comic Sans MS" panose="030F0702030302020204" pitchFamily="66" charset="0"/>
              </a:rPr>
              <a:t>ave to work out the change!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50423" y="5730044"/>
            <a:ext cx="9440405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Maybe you could send a photo to TEAMS or EMAIL your teacher of you playing shops!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3851" y="1168585"/>
            <a:ext cx="6769802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b="1" dirty="0" smtClean="0">
                <a:latin typeface="Comic Sans MS" panose="030F0702030302020204" pitchFamily="66" charset="0"/>
              </a:rPr>
              <a:t>Starter – PLAY A GAME ON TIMES TABLE ROCKSTARS </a:t>
            </a:r>
            <a:endParaRPr lang="en-GB" b="1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 descr="Emma Pretend Play Shopping with Giant Grocery Store Super Market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3147" y="100460"/>
            <a:ext cx="2697927" cy="1517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825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2018" y="933634"/>
            <a:ext cx="6555701" cy="32072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5426" y="3800150"/>
            <a:ext cx="6753498" cy="3057850"/>
          </a:xfrm>
          <a:prstGeom prst="rect">
            <a:avLst/>
          </a:prstGeom>
        </p:spPr>
      </p:pic>
      <p:pic>
        <p:nvPicPr>
          <p:cNvPr id="4" name="Picture 3" descr="Salty Sandbox: 2011.0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13394">
            <a:off x="475339" y="1555319"/>
            <a:ext cx="1623297" cy="253869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29342" y="143922"/>
            <a:ext cx="11122727" cy="70788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GB" sz="4000" dirty="0">
                <a:latin typeface="Comic Sans MS" panose="030F0702030302020204" pitchFamily="66" charset="0"/>
              </a:rPr>
              <a:t>Day 1</a:t>
            </a:r>
            <a:r>
              <a:rPr lang="en-GB" sz="4000" dirty="0" smtClean="0">
                <a:latin typeface="Comic Sans MS" panose="030F0702030302020204" pitchFamily="66" charset="0"/>
              </a:rPr>
              <a:t> </a:t>
            </a:r>
            <a:r>
              <a:rPr lang="en-GB" sz="4000" dirty="0" smtClean="0">
                <a:latin typeface="Comic Sans MS" panose="030F0702030302020204" pitchFamily="66" charset="0"/>
              </a:rPr>
              <a:t>Starter-</a:t>
            </a:r>
            <a:r>
              <a:rPr lang="en-GB" sz="1400" dirty="0" smtClean="0">
                <a:latin typeface="Comic Sans MS" panose="030F0702030302020204" pitchFamily="66" charset="0"/>
              </a:rPr>
              <a:t> Think about these statements. You can write in your workbook or discuss with an adult!</a:t>
            </a:r>
            <a:endParaRPr lang="en-GB" sz="4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55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4560" y="437061"/>
            <a:ext cx="1790019" cy="24362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76057" y="313508"/>
            <a:ext cx="4969630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 smtClean="0">
                <a:latin typeface="Comic Sans MS" panose="030F0702030302020204" pitchFamily="66" charset="0"/>
              </a:rPr>
              <a:t>Do you remember?</a:t>
            </a:r>
          </a:p>
          <a:p>
            <a:endParaRPr lang="en-GB" sz="4000" dirty="0" smtClean="0">
              <a:latin typeface="Comic Sans MS" panose="030F0702030302020204" pitchFamily="66" charset="0"/>
            </a:endParaRPr>
          </a:p>
          <a:p>
            <a:r>
              <a:rPr lang="en-GB" sz="2400" b="1" dirty="0" smtClean="0">
                <a:latin typeface="Comic Sans MS" panose="030F0702030302020204" pitchFamily="66" charset="0"/>
              </a:rPr>
              <a:t>How many 1ps in £1? (1 pound)</a:t>
            </a:r>
          </a:p>
          <a:p>
            <a:r>
              <a:rPr lang="en-GB" sz="2400" b="1" dirty="0" smtClean="0">
                <a:latin typeface="Comic Sans MS" panose="030F0702030302020204" pitchFamily="66" charset="0"/>
              </a:rPr>
              <a:t>How many 10p in £1? (1 pound)</a:t>
            </a:r>
          </a:p>
          <a:p>
            <a:endParaRPr lang="en-GB" sz="2400" b="1" dirty="0">
              <a:latin typeface="Comic Sans MS" panose="030F0702030302020204" pitchFamily="66" charset="0"/>
            </a:endParaRPr>
          </a:p>
          <a:p>
            <a:r>
              <a:rPr lang="en-GB" sz="2400" b="1" dirty="0" smtClean="0">
                <a:latin typeface="Comic Sans MS" panose="030F0702030302020204" pitchFamily="66" charset="0"/>
              </a:rPr>
              <a:t>Look at these coin values.</a:t>
            </a:r>
            <a:endParaRPr lang="en-GB" sz="2400" b="1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3403" y="3355113"/>
            <a:ext cx="10067925" cy="20288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63403" y="5404039"/>
            <a:ext cx="9617376" cy="120032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Today please ask your grown up to find you some coins .</a:t>
            </a:r>
          </a:p>
          <a:p>
            <a:r>
              <a:rPr lang="en-GB" dirty="0" smtClean="0"/>
              <a:t>1) Sort the coins</a:t>
            </a:r>
          </a:p>
          <a:p>
            <a:r>
              <a:rPr lang="en-GB" dirty="0" smtClean="0"/>
              <a:t>2) </a:t>
            </a:r>
            <a:r>
              <a:rPr lang="en-GB" dirty="0"/>
              <a:t>P</a:t>
            </a:r>
            <a:r>
              <a:rPr lang="en-GB" dirty="0" smtClean="0"/>
              <a:t>ractise counting them – </a:t>
            </a:r>
            <a:r>
              <a:rPr lang="en-GB" dirty="0" err="1" smtClean="0"/>
              <a:t>eg</a:t>
            </a:r>
            <a:r>
              <a:rPr lang="en-GB" dirty="0" smtClean="0"/>
              <a:t> you could count a pile of 10ps in 10’s or a pile of 2ps in 2’s or 5ps in 5’s</a:t>
            </a:r>
          </a:p>
          <a:p>
            <a:r>
              <a:rPr lang="en-GB" dirty="0" smtClean="0"/>
              <a:t>3) Count a mixed pile 0f coins (it is easiest to count the largest coins first)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26979" y="378822"/>
            <a:ext cx="2167581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Day 1 TASK</a:t>
            </a:r>
            <a:endParaRPr lang="en-GB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792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87680" y="313508"/>
            <a:ext cx="38622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dirty="0">
                <a:latin typeface="Comic Sans MS" panose="030F0702030302020204" pitchFamily="66" charset="0"/>
              </a:rPr>
              <a:t>Day </a:t>
            </a:r>
            <a:r>
              <a:rPr lang="en-GB" sz="4000" dirty="0" smtClean="0">
                <a:latin typeface="Comic Sans MS" panose="030F0702030302020204" pitchFamily="66" charset="0"/>
              </a:rPr>
              <a:t>2 Starter</a:t>
            </a:r>
            <a:endParaRPr lang="en-GB" sz="4000" dirty="0">
              <a:latin typeface="Comic Sans MS" panose="030F0702030302020204" pitchFamily="66" charset="0"/>
            </a:endParaRPr>
          </a:p>
        </p:txBody>
      </p:sp>
      <p:pic>
        <p:nvPicPr>
          <p:cNvPr id="4" name="Picture 3" descr="Salty Sandbox: 2011.0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13394">
            <a:off x="441148" y="1483602"/>
            <a:ext cx="1623297" cy="25386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8254" y="1294187"/>
            <a:ext cx="9048750" cy="4701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51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4551" y="519248"/>
            <a:ext cx="9840250" cy="55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00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072846" y="279876"/>
            <a:ext cx="156164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Day 2 Clouds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3300" y="464066"/>
            <a:ext cx="1590675" cy="1087120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6366" y="0"/>
            <a:ext cx="5460274" cy="69015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80481" y="2967335"/>
            <a:ext cx="457689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I have put the number on the jars so that you</a:t>
            </a:r>
          </a:p>
          <a:p>
            <a:r>
              <a:rPr lang="en-GB" dirty="0"/>
              <a:t>c</a:t>
            </a:r>
            <a:r>
              <a:rPr lang="en-GB" dirty="0" smtClean="0"/>
              <a:t>an count the coins and  write </a:t>
            </a:r>
          </a:p>
          <a:p>
            <a:r>
              <a:rPr lang="en-GB" dirty="0"/>
              <a:t>t</a:t>
            </a:r>
            <a:r>
              <a:rPr lang="en-GB" dirty="0" smtClean="0"/>
              <a:t>he answers in your workbook if you haven’t a</a:t>
            </a:r>
          </a:p>
          <a:p>
            <a:r>
              <a:rPr lang="en-GB" dirty="0" smtClean="0"/>
              <a:t>printer for printing this slide.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2062686" y="709275"/>
            <a:ext cx="288862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5603810" y="3578413"/>
            <a:ext cx="306494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dirty="0"/>
              <a:t>6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3794569" y="3544553"/>
            <a:ext cx="295274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5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2033645" y="3544553"/>
            <a:ext cx="303288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dirty="0"/>
              <a:t>4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5538340" y="692277"/>
            <a:ext cx="288862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dirty="0"/>
              <a:t>3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3786555" y="709275"/>
            <a:ext cx="303288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dirty="0"/>
              <a:t>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739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9876" y="0"/>
            <a:ext cx="512710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24206" y="279876"/>
            <a:ext cx="3982180" cy="92333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Day 2 Moons – Count the coins and </a:t>
            </a:r>
          </a:p>
          <a:p>
            <a:r>
              <a:rPr lang="en-GB" dirty="0">
                <a:latin typeface="Comic Sans MS" panose="030F0702030302020204" pitchFamily="66" charset="0"/>
              </a:rPr>
              <a:t>r</a:t>
            </a:r>
            <a:r>
              <a:rPr lang="en-GB" dirty="0" smtClean="0">
                <a:latin typeface="Comic Sans MS" panose="030F0702030302020204" pitchFamily="66" charset="0"/>
              </a:rPr>
              <a:t>emember to put p for pence after</a:t>
            </a:r>
          </a:p>
          <a:p>
            <a:r>
              <a:rPr lang="en-GB" dirty="0">
                <a:latin typeface="Comic Sans MS" panose="030F0702030302020204" pitchFamily="66" charset="0"/>
              </a:rPr>
              <a:t>t</a:t>
            </a:r>
            <a:r>
              <a:rPr lang="en-GB" dirty="0" smtClean="0">
                <a:latin typeface="Comic Sans MS" panose="030F0702030302020204" pitchFamily="66" charset="0"/>
              </a:rPr>
              <a:t>he amount </a:t>
            </a:r>
            <a:r>
              <a:rPr lang="en-GB" dirty="0" err="1" smtClean="0">
                <a:latin typeface="Comic Sans MS" panose="030F0702030302020204" pitchFamily="66" charset="0"/>
              </a:rPr>
              <a:t>eg</a:t>
            </a:r>
            <a:r>
              <a:rPr lang="en-GB" dirty="0" smtClean="0">
                <a:latin typeface="Comic Sans MS" panose="030F0702030302020204" pitchFamily="66" charset="0"/>
              </a:rPr>
              <a:t> 58p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5609" y="1592988"/>
            <a:ext cx="1018540" cy="98107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480481" y="2967335"/>
            <a:ext cx="457689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I have put the number on the jars so that you</a:t>
            </a:r>
          </a:p>
          <a:p>
            <a:r>
              <a:rPr lang="en-GB" dirty="0"/>
              <a:t>c</a:t>
            </a:r>
            <a:r>
              <a:rPr lang="en-GB" dirty="0" smtClean="0"/>
              <a:t>an count the coins and  write </a:t>
            </a:r>
          </a:p>
          <a:p>
            <a:r>
              <a:rPr lang="en-GB" dirty="0"/>
              <a:t>t</a:t>
            </a:r>
            <a:r>
              <a:rPr lang="en-GB" dirty="0" smtClean="0"/>
              <a:t>he answers in your workbook if you haven’t a</a:t>
            </a:r>
          </a:p>
          <a:p>
            <a:r>
              <a:rPr lang="en-GB" dirty="0" smtClean="0"/>
              <a:t>printer for printing this slide.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2321301" y="556875"/>
            <a:ext cx="288862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5576591" y="3244334"/>
            <a:ext cx="306494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dirty="0"/>
              <a:t>6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3882510" y="3244334"/>
            <a:ext cx="295274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dirty="0"/>
              <a:t>5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2306875" y="3244334"/>
            <a:ext cx="303288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dirty="0"/>
              <a:t>4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5585407" y="558718"/>
            <a:ext cx="288862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dirty="0"/>
              <a:t>3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3924082" y="556875"/>
            <a:ext cx="303288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dirty="0"/>
              <a:t>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1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844" y="1168581"/>
            <a:ext cx="4288780" cy="56894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7244" y="1168581"/>
            <a:ext cx="4239606" cy="568941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3241" y="391621"/>
            <a:ext cx="10881505" cy="92333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Day 2 Stars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 </a:t>
            </a:r>
            <a:r>
              <a:rPr lang="en-GB" dirty="0">
                <a:latin typeface="Comic Sans MS" panose="030F0702030302020204" pitchFamily="66" charset="0"/>
              </a:rPr>
              <a:t>P</a:t>
            </a:r>
            <a:r>
              <a:rPr lang="en-GB" dirty="0" smtClean="0">
                <a:latin typeface="Comic Sans MS" panose="030F0702030302020204" pitchFamily="66" charset="0"/>
              </a:rPr>
              <a:t>upils </a:t>
            </a:r>
            <a:r>
              <a:rPr lang="en-GB" dirty="0">
                <a:latin typeface="Comic Sans MS" panose="030F0702030302020204" pitchFamily="66" charset="0"/>
              </a:rPr>
              <a:t>record the pounds and pence separately using the symbols £ and p, for example </a:t>
            </a:r>
            <a:r>
              <a:rPr lang="en-GB" dirty="0" smtClean="0">
                <a:latin typeface="Comic Sans MS" panose="030F0702030302020204" pitchFamily="66" charset="0"/>
              </a:rPr>
              <a:t>£1 </a:t>
            </a:r>
            <a:r>
              <a:rPr lang="en-GB" dirty="0">
                <a:latin typeface="Comic Sans MS" panose="030F0702030302020204" pitchFamily="66" charset="0"/>
              </a:rPr>
              <a:t>and 78p</a:t>
            </a:r>
            <a:r>
              <a:rPr lang="en-GB" dirty="0" smtClean="0">
                <a:latin typeface="Comic Sans MS" panose="030F0702030302020204" pitchFamily="66" charset="0"/>
              </a:rPr>
              <a:t>..</a:t>
            </a:r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(they do NOT need to use decimal notation) You could write the answers in your workbook.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234" y="391621"/>
            <a:ext cx="404949" cy="4705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6838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3183" y="470263"/>
            <a:ext cx="8992629" cy="62571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53183" y="796834"/>
            <a:ext cx="1713931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Day 3 Starter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50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59401</TotalTime>
  <Words>441</Words>
  <Application>Microsoft Office PowerPoint</Application>
  <PresentationFormat>Widescreen</PresentationFormat>
  <Paragraphs>78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Comic Sans MS</vt:lpstr>
      <vt:lpstr>Corbel</vt:lpstr>
      <vt:lpstr>Parallax</vt:lpstr>
      <vt:lpstr>Year 2 Mathematics week 6 beginning 8/6/20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2 Mathematics wk beg ___/4/20</dc:title>
  <dc:creator>Mrs Dalton</dc:creator>
  <cp:lastModifiedBy>Mrs Dalton</cp:lastModifiedBy>
  <cp:revision>216</cp:revision>
  <dcterms:created xsi:type="dcterms:W3CDTF">2020-04-02T07:27:52Z</dcterms:created>
  <dcterms:modified xsi:type="dcterms:W3CDTF">2020-06-04T10:07:37Z</dcterms:modified>
</cp:coreProperties>
</file>