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96" r:id="rId3"/>
    <p:sldId id="333" r:id="rId4"/>
    <p:sldId id="315" r:id="rId5"/>
    <p:sldId id="334" r:id="rId6"/>
    <p:sldId id="335" r:id="rId7"/>
    <p:sldId id="317" r:id="rId8"/>
    <p:sldId id="316" r:id="rId9"/>
    <p:sldId id="318" r:id="rId10"/>
    <p:sldId id="278" r:id="rId11"/>
    <p:sldId id="326" r:id="rId12"/>
    <p:sldId id="320" r:id="rId13"/>
    <p:sldId id="322" r:id="rId14"/>
    <p:sldId id="323" r:id="rId15"/>
    <p:sldId id="325" r:id="rId16"/>
    <p:sldId id="328" r:id="rId17"/>
    <p:sldId id="327" r:id="rId18"/>
    <p:sldId id="329" r:id="rId19"/>
    <p:sldId id="330" r:id="rId20"/>
    <p:sldId id="331" r:id="rId21"/>
    <p:sldId id="336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7B5"/>
    <a:srgbClr val="FAF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2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89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5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72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3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4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25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6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79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43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20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136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62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82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95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6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2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58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8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54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3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0A9F31-EE63-4F54-AFAD-93C86840996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3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  <p:sldLayoutId id="2147483856" r:id="rId21"/>
    <p:sldLayoutId id="2147483857" r:id="rId22"/>
    <p:sldLayoutId id="2147483858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g0eu9_fs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bc.co.uk/sport/av/supermovers/4262676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Year 2 Mathematics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4400" dirty="0" smtClean="0">
                <a:latin typeface="Comic Sans MS" panose="030F0702030302020204" pitchFamily="66" charset="0"/>
              </a:rPr>
              <a:t>week </a:t>
            </a:r>
            <a:r>
              <a:rPr lang="en-GB" sz="4400" dirty="0">
                <a:latin typeface="Comic Sans MS" panose="030F0702030302020204" pitchFamily="66" charset="0"/>
              </a:rPr>
              <a:t>7</a:t>
            </a:r>
            <a:r>
              <a:rPr lang="en-GB" sz="4400" dirty="0" smtClean="0">
                <a:latin typeface="Comic Sans MS" panose="030F0702030302020204" pitchFamily="66" charset="0"/>
              </a:rPr>
              <a:t> beginning 15/6/20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5400" smtClean="0">
                <a:solidFill>
                  <a:srgbClr val="FF0000"/>
                </a:solidFill>
                <a:latin typeface="Comic Sans MS" panose="030F0702030302020204" pitchFamily="66" charset="0"/>
              </a:rPr>
              <a:t>Geometry</a:t>
            </a:r>
            <a:endParaRPr lang="en-GB" sz="5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42" y="299440"/>
            <a:ext cx="1814286" cy="17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" y="313508"/>
            <a:ext cx="3862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Day 3</a:t>
            </a:r>
            <a:r>
              <a:rPr lang="en-GB" sz="4000" dirty="0" smtClean="0">
                <a:latin typeface="Comic Sans MS" panose="030F0702030302020204" pitchFamily="66" charset="0"/>
              </a:rPr>
              <a:t> Starter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alty Sandbox: 2011.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394">
            <a:off x="441148" y="1483602"/>
            <a:ext cx="1623297" cy="2538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805" y="1397045"/>
            <a:ext cx="84486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9085" y="783382"/>
            <a:ext cx="9172704" cy="30469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DAY 3 Task – look at the following slides from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TWINKL to learn about these words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Clockwise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Anti-clockwise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Quarter turn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Half turns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2457450" y="3360738"/>
            <a:ext cx="7500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the frog turns to the </a:t>
            </a:r>
            <a:r>
              <a:rPr lang="en-GB" altLang="en-US" b="1">
                <a:solidFill>
                  <a:schemeClr val="tx1"/>
                </a:solidFill>
              </a:rPr>
              <a:t>right</a:t>
            </a:r>
            <a:r>
              <a:rPr lang="en-GB" altLang="en-US">
                <a:solidFill>
                  <a:schemeClr val="tx1"/>
                </a:solidFill>
              </a:rPr>
              <a:t>, it is turning </a:t>
            </a:r>
            <a:r>
              <a:rPr lang="en-GB" altLang="en-US" b="1">
                <a:solidFill>
                  <a:schemeClr val="tx1"/>
                </a:solidFill>
              </a:rPr>
              <a:t>clockwise.</a:t>
            </a:r>
          </a:p>
        </p:txBody>
      </p:sp>
      <p:sp>
        <p:nvSpPr>
          <p:cNvPr id="9219" name="Title 1"/>
          <p:cNvSpPr>
            <a:spLocks/>
          </p:cNvSpPr>
          <p:nvPr/>
        </p:nvSpPr>
        <p:spPr bwMode="auto">
          <a:xfrm>
            <a:off x="1981201" y="479426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latin typeface="Twinkl SemiBold" pitchFamily="2" charset="0"/>
              </a:rPr>
              <a:t>Making turns - clockwise </a:t>
            </a:r>
          </a:p>
        </p:txBody>
      </p:sp>
      <p:pic>
        <p:nvPicPr>
          <p:cNvPr id="922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1636714"/>
            <a:ext cx="15525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4246564"/>
            <a:ext cx="15525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404101" y="1473200"/>
            <a:ext cx="2625725" cy="1608138"/>
          </a:xfrm>
          <a:prstGeom prst="round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 call this one whole turn or a full turn.</a:t>
            </a:r>
          </a:p>
        </p:txBody>
      </p:sp>
    </p:spTree>
    <p:extLst>
      <p:ext uri="{BB962C8B-B14F-4D97-AF65-F5344CB8AC3E}">
        <p14:creationId xmlns:p14="http://schemas.microsoft.com/office/powerpoint/2010/main" val="19359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457450" y="3459163"/>
            <a:ext cx="7500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the rocket turns to the </a:t>
            </a:r>
            <a:r>
              <a:rPr lang="en-GB" altLang="en-US" b="1">
                <a:solidFill>
                  <a:schemeClr val="tx1"/>
                </a:solidFill>
              </a:rPr>
              <a:t>left</a:t>
            </a:r>
            <a:r>
              <a:rPr lang="en-GB" altLang="en-US">
                <a:solidFill>
                  <a:schemeClr val="tx1"/>
                </a:solidFill>
              </a:rPr>
              <a:t>, it is turning </a:t>
            </a:r>
            <a:r>
              <a:rPr lang="en-GB" altLang="en-US" b="1">
                <a:solidFill>
                  <a:schemeClr val="tx1"/>
                </a:solidFill>
              </a:rPr>
              <a:t>anti-clockwise.</a:t>
            </a:r>
          </a:p>
        </p:txBody>
      </p:sp>
      <p:sp>
        <p:nvSpPr>
          <p:cNvPr id="10243" name="Title 1"/>
          <p:cNvSpPr>
            <a:spLocks/>
          </p:cNvSpPr>
          <p:nvPr/>
        </p:nvSpPr>
        <p:spPr bwMode="auto">
          <a:xfrm>
            <a:off x="1981201" y="479426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latin typeface="Twinkl SemiBold" pitchFamily="2" charset="0"/>
              </a:rPr>
              <a:t>Making turns – anti-clockwise </a:t>
            </a:r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5789">
            <a:off x="5379244" y="1847056"/>
            <a:ext cx="16573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5789">
            <a:off x="5378450" y="4483100"/>
            <a:ext cx="165893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353301" y="1684339"/>
            <a:ext cx="2500313" cy="1171575"/>
          </a:xfrm>
          <a:prstGeom prst="round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Anti means the opposite of.</a:t>
            </a:r>
          </a:p>
        </p:txBody>
      </p:sp>
    </p:spTree>
    <p:extLst>
      <p:ext uri="{BB962C8B-B14F-4D97-AF65-F5344CB8AC3E}">
        <p14:creationId xmlns:p14="http://schemas.microsoft.com/office/powerpoint/2010/main" val="33574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2430464" y="3484563"/>
            <a:ext cx="7500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kite might turn part of the whole turn.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kite will turn </a:t>
            </a:r>
            <a:r>
              <a:rPr lang="en-GB" altLang="en-US" b="1">
                <a:solidFill>
                  <a:schemeClr val="tx1"/>
                </a:solidFill>
              </a:rPr>
              <a:t>a quarter </a:t>
            </a:r>
            <a:r>
              <a:rPr lang="en-GB" altLang="en-US">
                <a:solidFill>
                  <a:schemeClr val="tx1"/>
                </a:solidFill>
              </a:rPr>
              <a:t>of the whole turn </a:t>
            </a:r>
            <a:r>
              <a:rPr lang="en-GB" altLang="en-US" b="1">
                <a:solidFill>
                  <a:schemeClr val="tx1"/>
                </a:solidFill>
              </a:rPr>
              <a:t>clockwise.</a:t>
            </a:r>
          </a:p>
        </p:txBody>
      </p:sp>
      <p:sp>
        <p:nvSpPr>
          <p:cNvPr id="11267" name="Title 1"/>
          <p:cNvSpPr>
            <a:spLocks/>
          </p:cNvSpPr>
          <p:nvPr/>
        </p:nvSpPr>
        <p:spPr bwMode="auto">
          <a:xfrm>
            <a:off x="1981201" y="479426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latin typeface="Twinkl SemiBold" pitchFamily="2" charset="0"/>
              </a:rPr>
              <a:t>Making turns – a quarter turn clockwise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58076" y="1684339"/>
            <a:ext cx="2322513" cy="1171575"/>
          </a:xfrm>
          <a:prstGeom prst="round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 quarter means there are 4 </a:t>
            </a:r>
          </a:p>
          <a:p>
            <a:pPr algn="ctr">
              <a:defRPr/>
            </a:pPr>
            <a:r>
              <a:rPr lang="en-GB" dirty="0"/>
              <a:t>equal parts.</a:t>
            </a:r>
          </a:p>
        </p:txBody>
      </p:sp>
      <p:pic>
        <p:nvPicPr>
          <p:cNvPr id="1126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4" y="1423989"/>
            <a:ext cx="125888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4" y="4221164"/>
            <a:ext cx="125888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73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2430464" y="3484563"/>
            <a:ext cx="7500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bear might turn part of the whole turn.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bear will turn </a:t>
            </a:r>
            <a:r>
              <a:rPr lang="en-GB" altLang="en-US" b="1">
                <a:solidFill>
                  <a:schemeClr val="tx1"/>
                </a:solidFill>
              </a:rPr>
              <a:t>a quarter </a:t>
            </a:r>
            <a:r>
              <a:rPr lang="en-GB" altLang="en-US">
                <a:solidFill>
                  <a:schemeClr val="tx1"/>
                </a:solidFill>
              </a:rPr>
              <a:t>of the whole turn </a:t>
            </a:r>
            <a:r>
              <a:rPr lang="en-GB" altLang="en-US" b="1">
                <a:solidFill>
                  <a:schemeClr val="tx1"/>
                </a:solidFill>
              </a:rPr>
              <a:t>anti-clockwise.</a:t>
            </a:r>
          </a:p>
        </p:txBody>
      </p:sp>
      <p:sp>
        <p:nvSpPr>
          <p:cNvPr id="12291" name="Title 1"/>
          <p:cNvSpPr>
            <a:spLocks/>
          </p:cNvSpPr>
          <p:nvPr/>
        </p:nvSpPr>
        <p:spPr bwMode="auto">
          <a:xfrm>
            <a:off x="1981201" y="479426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latin typeface="Twinkl SemiBold" pitchFamily="2" charset="0"/>
              </a:rPr>
              <a:t>Making turns – a quarter turn anti-clockwise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8076" y="1684339"/>
            <a:ext cx="2322513" cy="1171575"/>
          </a:xfrm>
          <a:prstGeom prst="round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The bear turns 1 of the 4 equal parts.</a:t>
            </a:r>
          </a:p>
        </p:txBody>
      </p:sp>
      <p:pic>
        <p:nvPicPr>
          <p:cNvPr id="1229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1397001"/>
            <a:ext cx="162401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4195763"/>
            <a:ext cx="1624013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2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2430464" y="3484563"/>
            <a:ext cx="7500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owl might turn part of the whole turn.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owl will turn </a:t>
            </a:r>
            <a:r>
              <a:rPr lang="en-GB" altLang="en-US" b="1">
                <a:solidFill>
                  <a:schemeClr val="tx1"/>
                </a:solidFill>
              </a:rPr>
              <a:t>half </a:t>
            </a:r>
            <a:r>
              <a:rPr lang="en-GB" altLang="en-US">
                <a:solidFill>
                  <a:schemeClr val="tx1"/>
                </a:solidFill>
              </a:rPr>
              <a:t>of the whole turn </a:t>
            </a:r>
            <a:r>
              <a:rPr lang="en-GB" altLang="en-US" b="1">
                <a:solidFill>
                  <a:schemeClr val="tx1"/>
                </a:solidFill>
              </a:rPr>
              <a:t>clockwise.</a:t>
            </a:r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1981201" y="479426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latin typeface="Twinkl SemiBold" pitchFamily="2" charset="0"/>
              </a:rPr>
              <a:t>Making turns – a half turn clockwise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8076" y="1684339"/>
            <a:ext cx="2322513" cy="1171575"/>
          </a:xfrm>
          <a:prstGeom prst="round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 half means there ae 2 equal parts.</a:t>
            </a:r>
          </a:p>
        </p:txBody>
      </p:sp>
      <p:pic>
        <p:nvPicPr>
          <p:cNvPr id="1331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443038"/>
            <a:ext cx="132556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4308476"/>
            <a:ext cx="132556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2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2430464" y="3484563"/>
            <a:ext cx="7500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bike might turn part of the whole turn.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bike will turn </a:t>
            </a:r>
            <a:r>
              <a:rPr lang="en-GB" altLang="en-US" b="1">
                <a:solidFill>
                  <a:schemeClr val="tx1"/>
                </a:solidFill>
              </a:rPr>
              <a:t>half </a:t>
            </a:r>
            <a:r>
              <a:rPr lang="en-GB" altLang="en-US">
                <a:solidFill>
                  <a:schemeClr val="tx1"/>
                </a:solidFill>
              </a:rPr>
              <a:t>of the whole turn </a:t>
            </a:r>
            <a:r>
              <a:rPr lang="en-GB" altLang="en-US" b="1">
                <a:solidFill>
                  <a:schemeClr val="tx1"/>
                </a:solidFill>
              </a:rPr>
              <a:t>anti-clockwise.</a:t>
            </a:r>
          </a:p>
        </p:txBody>
      </p:sp>
      <p:sp>
        <p:nvSpPr>
          <p:cNvPr id="14339" name="Title 1"/>
          <p:cNvSpPr>
            <a:spLocks/>
          </p:cNvSpPr>
          <p:nvPr/>
        </p:nvSpPr>
        <p:spPr bwMode="auto">
          <a:xfrm>
            <a:off x="1981201" y="479426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latin typeface="Twinkl SemiBold" pitchFamily="2" charset="0"/>
              </a:rPr>
              <a:t>Making turns – a half turn anti-clockwise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99314" y="1684339"/>
            <a:ext cx="2732087" cy="1354137"/>
          </a:xfrm>
          <a:prstGeom prst="round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Remember, turning left is anti-clockwise. Turning right </a:t>
            </a:r>
          </a:p>
          <a:p>
            <a:pPr algn="ctr">
              <a:defRPr/>
            </a:pPr>
            <a:r>
              <a:rPr lang="en-GB" dirty="0"/>
              <a:t>is clockwise </a:t>
            </a:r>
          </a:p>
        </p:txBody>
      </p:sp>
      <p:pic>
        <p:nvPicPr>
          <p:cNvPr id="1434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1619251"/>
            <a:ext cx="23368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98963"/>
            <a:ext cx="23368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0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079" y="695903"/>
            <a:ext cx="6376032" cy="6061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2937" y="326571"/>
            <a:ext cx="92127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3 TASK Today you can ALL try this – I have just made it clockwise turns today!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733550"/>
            <a:ext cx="6667500" cy="339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6041" y="191924"/>
            <a:ext cx="7848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4 STARTER Click </a:t>
            </a:r>
            <a:r>
              <a:rPr lang="en-GB" dirty="0" smtClean="0">
                <a:latin typeface="Comic Sans MS" panose="030F0702030302020204" pitchFamily="66" charset="0"/>
                <a:hlinkClick r:id="rId3"/>
              </a:rPr>
              <a:t>here</a:t>
            </a:r>
            <a:r>
              <a:rPr lang="en-GB" dirty="0" smtClean="0">
                <a:latin typeface="Comic Sans MS" panose="030F0702030302020204" pitchFamily="66" charset="0"/>
              </a:rPr>
              <a:t> do this exercise video whilst counting in 5s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0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ty Sandbox: 2011.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394">
            <a:off x="299763" y="1339754"/>
            <a:ext cx="1373192" cy="2147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342" y="143922"/>
            <a:ext cx="11122727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Day 1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Starter – Think, discuss and record in your book.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719" y="1032510"/>
            <a:ext cx="4124325" cy="3676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2273" y="4709160"/>
            <a:ext cx="392521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1. Fill in the missing numbers</a:t>
            </a:r>
          </a:p>
          <a:p>
            <a:r>
              <a:rPr lang="en-GB" u="sng" dirty="0" smtClean="0">
                <a:latin typeface="Comic Sans MS" panose="030F0702030302020204" pitchFamily="66" charset="0"/>
              </a:rPr>
              <a:t>Challenge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Can you find the total of these numbers by adding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together?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895" y="1032510"/>
            <a:ext cx="3779792" cy="36470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12183" y="4655574"/>
            <a:ext cx="392521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. Remember a shape represents a digit so if you have 2 identical shapes they will be the same digit!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6" y="235131"/>
            <a:ext cx="1131243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4 TASK Yesterday we turned an arrow clockwise…..today we will think about turning a triangle anti-clockwise. PARENTS – please cut out a triangle if your child needs it and physically turn it.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783" y="855871"/>
            <a:ext cx="5978048" cy="5897626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10058399" y="1463039"/>
            <a:ext cx="1988167" cy="2521132"/>
          </a:xfrm>
          <a:prstGeom prst="triangle">
            <a:avLst>
              <a:gd name="adj" fmla="val 481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Cut me out and rotate me!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4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177" y="209006"/>
            <a:ext cx="838635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5 Starters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5 times table song and then choose one of these sets of questions.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90" y="855336"/>
            <a:ext cx="4783555" cy="5850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824" y="855337"/>
            <a:ext cx="6038307" cy="585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382" y="1130482"/>
            <a:ext cx="9207736" cy="5479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13509"/>
            <a:ext cx="99277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5 TASK – Parents your child may need help or resources e.g. a pencil to physically turn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" y="4219303"/>
            <a:ext cx="2099582" cy="21945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TIP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Use a real pencil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606" y="836022"/>
            <a:ext cx="8985152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Dear Parents,</a:t>
            </a:r>
          </a:p>
          <a:p>
            <a:r>
              <a:rPr lang="en-GB" dirty="0" smtClean="0"/>
              <a:t>We are starting </a:t>
            </a:r>
            <a:r>
              <a:rPr lang="en-GB" u="sng" dirty="0" smtClean="0"/>
              <a:t>new learning </a:t>
            </a:r>
            <a:r>
              <a:rPr lang="en-GB" dirty="0" smtClean="0"/>
              <a:t>on position and direction this week.</a:t>
            </a:r>
          </a:p>
          <a:p>
            <a:r>
              <a:rPr lang="en-GB" dirty="0" smtClean="0"/>
              <a:t>Most activities </a:t>
            </a:r>
            <a:r>
              <a:rPr lang="en-GB" u="sng" dirty="0" smtClean="0"/>
              <a:t>are the same for every child </a:t>
            </a:r>
            <a:r>
              <a:rPr lang="en-GB" dirty="0" smtClean="0"/>
              <a:t>as all the children need to </a:t>
            </a:r>
          </a:p>
          <a:p>
            <a:r>
              <a:rPr lang="en-GB" dirty="0"/>
              <a:t>l</a:t>
            </a:r>
            <a:r>
              <a:rPr lang="en-GB" dirty="0" smtClean="0"/>
              <a:t>earn the language of position, rotation and direction but if your child struggles you may wish</a:t>
            </a:r>
          </a:p>
          <a:p>
            <a:r>
              <a:rPr lang="en-GB" dirty="0" smtClean="0"/>
              <a:t>to do all the learning physically and with concrete objects.</a:t>
            </a:r>
          </a:p>
          <a:p>
            <a:endParaRPr lang="en-GB" dirty="0" smtClean="0"/>
          </a:p>
          <a:p>
            <a:r>
              <a:rPr lang="en-GB" dirty="0" err="1" smtClean="0"/>
              <a:t>Eg</a:t>
            </a:r>
            <a:r>
              <a:rPr lang="en-GB" dirty="0" smtClean="0"/>
              <a:t> do a fun movement maths lesson using language such as….</a:t>
            </a:r>
          </a:p>
          <a:p>
            <a:endParaRPr lang="en-GB" dirty="0"/>
          </a:p>
          <a:p>
            <a:r>
              <a:rPr lang="en-GB" dirty="0" smtClean="0"/>
              <a:t> Move 3 steps to the right</a:t>
            </a:r>
          </a:p>
          <a:p>
            <a:r>
              <a:rPr lang="en-GB" dirty="0" smtClean="0"/>
              <a:t>Go backwards 4 steps</a:t>
            </a:r>
          </a:p>
          <a:p>
            <a:r>
              <a:rPr lang="en-GB" dirty="0"/>
              <a:t>Make a half turn clockwise </a:t>
            </a:r>
            <a:endParaRPr lang="en-GB" dirty="0" smtClean="0"/>
          </a:p>
          <a:p>
            <a:r>
              <a:rPr lang="en-GB" dirty="0" smtClean="0"/>
              <a:t>Make a quarter turn anti- clockwise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ALSO</a:t>
            </a:r>
          </a:p>
          <a:p>
            <a:r>
              <a:rPr lang="en-GB" dirty="0" smtClean="0"/>
              <a:t>You may need to use concrete resources to help with activity sheets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eg</a:t>
            </a:r>
            <a:r>
              <a:rPr lang="en-GB" dirty="0" smtClean="0"/>
              <a:t> a pencil or cut out shape  and physically rotate it – half turn, quarter turn </a:t>
            </a:r>
            <a:r>
              <a:rPr lang="en-GB" dirty="0" err="1" smtClean="0"/>
              <a:t>etc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605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53" y="514622"/>
            <a:ext cx="4137832" cy="3064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09" y="2560744"/>
            <a:ext cx="4150859" cy="31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26" y="1260098"/>
            <a:ext cx="7019925" cy="5095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274" y="182880"/>
            <a:ext cx="10815781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Day 1 TASK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Get a little figure </a:t>
            </a:r>
            <a:r>
              <a:rPr lang="en-GB" sz="1600" dirty="0" err="1" smtClean="0">
                <a:latin typeface="Comic Sans MS" panose="030F0702030302020204" pitchFamily="66" charset="0"/>
              </a:rPr>
              <a:t>eg</a:t>
            </a:r>
            <a:r>
              <a:rPr lang="en-GB" sz="1600" dirty="0" smtClean="0">
                <a:latin typeface="Comic Sans MS" panose="030F0702030302020204" pitchFamily="66" charset="0"/>
              </a:rPr>
              <a:t> </a:t>
            </a:r>
            <a:r>
              <a:rPr lang="en-GB" sz="1600" dirty="0" err="1" smtClean="0">
                <a:latin typeface="Comic Sans MS" panose="030F0702030302020204" pitchFamily="66" charset="0"/>
              </a:rPr>
              <a:t>playmobile</a:t>
            </a:r>
            <a:r>
              <a:rPr lang="en-GB" sz="1600" dirty="0" smtClean="0">
                <a:latin typeface="Comic Sans MS" panose="030F0702030302020204" pitchFamily="66" charset="0"/>
              </a:rPr>
              <a:t> person and take them on some journeys. Talk out loud and give directions.</a:t>
            </a:r>
          </a:p>
          <a:p>
            <a:r>
              <a:rPr lang="en-GB" sz="1600" dirty="0" err="1" smtClean="0">
                <a:latin typeface="Comic Sans MS" panose="030F0702030302020204" pitchFamily="66" charset="0"/>
              </a:rPr>
              <a:t>Eg</a:t>
            </a:r>
            <a:r>
              <a:rPr lang="en-GB" sz="1600" dirty="0" smtClean="0">
                <a:latin typeface="Comic Sans MS" panose="030F0702030302020204" pitchFamily="66" charset="0"/>
              </a:rPr>
              <a:t> We are going to the butchers – go forwards, now turn left, keep walking forwards, now turn left </a:t>
            </a:r>
            <a:r>
              <a:rPr lang="en-GB" sz="1600" dirty="0" err="1" smtClean="0">
                <a:latin typeface="Comic Sans MS" panose="030F0702030302020204" pitchFamily="66" charset="0"/>
              </a:rPr>
              <a:t>again,there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i</a:t>
            </a:r>
            <a:r>
              <a:rPr lang="en-GB" sz="1600" dirty="0" smtClean="0">
                <a:latin typeface="Comic Sans MS" panose="030F0702030302020204" pitchFamily="66" charset="0"/>
              </a:rPr>
              <a:t>t is on your right!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8" y="2064397"/>
            <a:ext cx="7297239" cy="427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9831" y="187625"/>
            <a:ext cx="5732338" cy="147732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2 STARTER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Play a game of DOUBLES – click </a:t>
            </a:r>
            <a:r>
              <a:rPr lang="en-GB" dirty="0" smtClean="0">
                <a:hlinkClick r:id="rId2"/>
              </a:rPr>
              <a:t>here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://www.topmarks.co.uk/maths-games/hit-the-button</a:t>
            </a:r>
          </a:p>
        </p:txBody>
      </p:sp>
    </p:spTree>
    <p:extLst>
      <p:ext uri="{BB962C8B-B14F-4D97-AF65-F5344CB8AC3E}">
        <p14:creationId xmlns:p14="http://schemas.microsoft.com/office/powerpoint/2010/main" val="22726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7856" y="263324"/>
            <a:ext cx="5482719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www.bbc.co.uk/sport/av/supermovers/42626760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1514475"/>
            <a:ext cx="4629150" cy="3829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2503" y="56713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ReithSans"/>
              </a:rPr>
              <a:t>This routine will teach </a:t>
            </a:r>
            <a:r>
              <a:rPr lang="en-GB" dirty="0" smtClean="0">
                <a:latin typeface="ReithSans"/>
              </a:rPr>
              <a:t>you about </a:t>
            </a:r>
            <a:r>
              <a:rPr lang="en-GB" dirty="0">
                <a:latin typeface="ReithSans"/>
              </a:rPr>
              <a:t>position and direction. It covers important language like left and right, clockwise and anticlockwise.</a:t>
            </a:r>
            <a:endParaRPr lang="en-GB" dirty="0"/>
          </a:p>
        </p:txBody>
      </p:sp>
      <p:sp>
        <p:nvSpPr>
          <p:cNvPr id="6" name="6-Point Star 5"/>
          <p:cNvSpPr/>
          <p:nvPr/>
        </p:nvSpPr>
        <p:spPr>
          <a:xfrm>
            <a:off x="1254033" y="724988"/>
            <a:ext cx="2207624" cy="284117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Have a go at moves with </a:t>
            </a:r>
            <a:r>
              <a:rPr lang="en-GB" dirty="0" err="1" smtClean="0"/>
              <a:t>supergranny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6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784" y="868629"/>
            <a:ext cx="4031164" cy="2537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784" y="222298"/>
            <a:ext cx="968924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DAY 2 TASK The next 2 slides have today’s work on them. Discuss these 6 questions with an adult. Record the sentences in your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785" y="3490896"/>
            <a:ext cx="4031164" cy="25572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37837" y="1084217"/>
            <a:ext cx="339634" cy="5878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807654" y="3685893"/>
            <a:ext cx="339634" cy="5878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869" y="868629"/>
            <a:ext cx="4031164" cy="26215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197869" y="868629"/>
            <a:ext cx="339634" cy="5878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869" y="3685893"/>
            <a:ext cx="4031164" cy="253786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197869" y="3685893"/>
            <a:ext cx="339634" cy="5878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001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49" y="319767"/>
            <a:ext cx="4078468" cy="30051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77749" y="498556"/>
            <a:ext cx="339634" cy="5878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40" y="319767"/>
            <a:ext cx="4197531" cy="30051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00709" y="498556"/>
            <a:ext cx="339634" cy="5878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3080" y="4442991"/>
            <a:ext cx="354135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WELL DONE! 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65329</TotalTime>
  <Words>657</Words>
  <Application>Microsoft Office PowerPoint</Application>
  <PresentationFormat>Widescreen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Comic Sans MS</vt:lpstr>
      <vt:lpstr>Corbel</vt:lpstr>
      <vt:lpstr>ReithSans</vt:lpstr>
      <vt:lpstr>Sassoon Infant Rg</vt:lpstr>
      <vt:lpstr>Twinkl</vt:lpstr>
      <vt:lpstr>Twinkl SemiBold</vt:lpstr>
      <vt:lpstr>Parallax</vt:lpstr>
      <vt:lpstr>Year 2 Mathematics week 7 beginning 15/6/20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Mathematics wk beg ___/4/20</dc:title>
  <dc:creator>Mrs Dalton</dc:creator>
  <cp:lastModifiedBy>Mrs Dalton</cp:lastModifiedBy>
  <cp:revision>240</cp:revision>
  <dcterms:created xsi:type="dcterms:W3CDTF">2020-04-02T07:27:52Z</dcterms:created>
  <dcterms:modified xsi:type="dcterms:W3CDTF">2020-06-09T16:32:11Z</dcterms:modified>
</cp:coreProperties>
</file>